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70" r:id="rId2"/>
    <p:sldMasterId id="2147483835" r:id="rId3"/>
    <p:sldMasterId id="2147483938" r:id="rId4"/>
    <p:sldMasterId id="2147483974" r:id="rId5"/>
    <p:sldMasterId id="2147483986" r:id="rId6"/>
    <p:sldMasterId id="2147483998" r:id="rId7"/>
  </p:sldMasterIdLst>
  <p:notesMasterIdLst>
    <p:notesMasterId r:id="rId24"/>
  </p:notesMasterIdLst>
  <p:handoutMasterIdLst>
    <p:handoutMasterId r:id="rId25"/>
  </p:handoutMasterIdLst>
  <p:sldIdLst>
    <p:sldId id="4071" r:id="rId8"/>
    <p:sldId id="4072" r:id="rId9"/>
    <p:sldId id="770" r:id="rId10"/>
    <p:sldId id="771" r:id="rId11"/>
    <p:sldId id="4073" r:id="rId12"/>
    <p:sldId id="258" r:id="rId13"/>
    <p:sldId id="3932" r:id="rId14"/>
    <p:sldId id="797" r:id="rId15"/>
    <p:sldId id="265" r:id="rId16"/>
    <p:sldId id="4074" r:id="rId17"/>
    <p:sldId id="4057" r:id="rId18"/>
    <p:sldId id="4058" r:id="rId19"/>
    <p:sldId id="4075" r:id="rId20"/>
    <p:sldId id="4056" r:id="rId21"/>
    <p:sldId id="3933" r:id="rId22"/>
    <p:sldId id="257" r:id="rId23"/>
  </p:sldIdLst>
  <p:sldSz cx="12192000" cy="6858000"/>
  <p:notesSz cx="6807200" cy="994568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CADE4"/>
    <a:srgbClr val="D2DEFF"/>
    <a:srgbClr val="FFD9FF"/>
    <a:srgbClr val="FFFFEB"/>
    <a:srgbClr val="FFFFCC"/>
    <a:srgbClr val="FFF6D9"/>
    <a:srgbClr val="EDEDED"/>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FD0F851-EC5A-4D38-B0AD-8093EC10F338}" styleName="淡色スタイル 1 - アクセント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297" autoAdjust="0"/>
    <p:restoredTop sz="83828" autoAdjust="0"/>
  </p:normalViewPr>
  <p:slideViewPr>
    <p:cSldViewPr snapToGrid="0">
      <p:cViewPr varScale="1">
        <p:scale>
          <a:sx n="88" d="100"/>
          <a:sy n="88" d="100"/>
        </p:scale>
        <p:origin x="256" y="72"/>
      </p:cViewPr>
      <p:guideLst/>
    </p:cSldViewPr>
  </p:slideViewPr>
  <p:notesTextViewPr>
    <p:cViewPr>
      <p:scale>
        <a:sx n="3" d="2"/>
        <a:sy n="3" d="2"/>
      </p:scale>
      <p:origin x="0" y="0"/>
    </p:cViewPr>
  </p:notesTextViewPr>
  <p:sorterViewPr>
    <p:cViewPr>
      <p:scale>
        <a:sx n="200" d="100"/>
        <a:sy n="200" d="100"/>
      </p:scale>
      <p:origin x="0" y="-212"/>
    </p:cViewPr>
  </p:sorterViewPr>
  <p:notesViewPr>
    <p:cSldViewPr snapToGrid="0">
      <p:cViewPr varScale="1">
        <p:scale>
          <a:sx n="48" d="100"/>
          <a:sy n="48" d="100"/>
        </p:scale>
        <p:origin x="2752" y="3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4.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notesMaster" Target="notesMasters/notesMaster1.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slide" Target="slides/slide12.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7D2877-9915-4A87-A8DF-CD0FA63C76C4}" type="doc">
      <dgm:prSet loTypeId="urn:microsoft.com/office/officeart/2005/8/layout/venn2" loCatId="relationship" qsTypeId="urn:microsoft.com/office/officeart/2005/8/quickstyle/simple1" qsCatId="simple" csTypeId="urn:microsoft.com/office/officeart/2005/8/colors/colorful5" csCatId="colorful" phldr="1"/>
      <dgm:spPr/>
      <dgm:t>
        <a:bodyPr/>
        <a:lstStyle/>
        <a:p>
          <a:endParaRPr kumimoji="1" lang="ja-JP" altLang="en-US"/>
        </a:p>
      </dgm:t>
    </dgm:pt>
    <dgm:pt modelId="{A50BFD92-1036-444B-AE12-460876999D97}">
      <dgm:prSet phldrT="[テキスト]"/>
      <dgm:spPr/>
      <dgm:t>
        <a:bodyPr/>
        <a:lstStyle/>
        <a:p>
          <a:r>
            <a:rPr kumimoji="1" lang="ja-JP" altLang="en-US" b="1" dirty="0">
              <a:latin typeface="BIZ UDPゴシック" panose="020B0400000000000000" pitchFamily="50" charset="-128"/>
              <a:ea typeface="BIZ UDPゴシック" panose="020B0400000000000000" pitchFamily="50" charset="-128"/>
            </a:rPr>
            <a:t>保健師活動</a:t>
          </a:r>
        </a:p>
      </dgm:t>
    </dgm:pt>
    <dgm:pt modelId="{8D23431E-584A-4C90-9ECD-118E8A89F181}" type="parTrans" cxnId="{8EDE3520-4F44-44A1-A81E-23564B13928E}">
      <dgm:prSet/>
      <dgm:spPr/>
      <dgm:t>
        <a:bodyPr/>
        <a:lstStyle/>
        <a:p>
          <a:endParaRPr kumimoji="1" lang="ja-JP" altLang="en-US"/>
        </a:p>
      </dgm:t>
    </dgm:pt>
    <dgm:pt modelId="{F71C3D2D-78FE-4578-9762-07D0390F79F2}" type="sibTrans" cxnId="{8EDE3520-4F44-44A1-A81E-23564B13928E}">
      <dgm:prSet/>
      <dgm:spPr/>
      <dgm:t>
        <a:bodyPr/>
        <a:lstStyle/>
        <a:p>
          <a:endParaRPr kumimoji="1" lang="ja-JP" altLang="en-US"/>
        </a:p>
      </dgm:t>
    </dgm:pt>
    <dgm:pt modelId="{B29B14C9-E510-494A-A567-29620D092363}">
      <dgm:prSet phldrT="[テキスト]" custT="1"/>
      <dgm:spPr>
        <a:solidFill>
          <a:schemeClr val="accent6">
            <a:lumMod val="60000"/>
            <a:lumOff val="40000"/>
          </a:schemeClr>
        </a:solidFill>
      </dgm:spPr>
      <dgm:t>
        <a:bodyPr/>
        <a:lstStyle/>
        <a:p>
          <a:endParaRPr kumimoji="1" lang="ja-JP" altLang="en-US" sz="2000" b="1" dirty="0">
            <a:latin typeface="BIZ UDPゴシック" panose="020B0400000000000000" pitchFamily="50" charset="-128"/>
            <a:ea typeface="BIZ UDPゴシック" panose="020B0400000000000000" pitchFamily="50" charset="-128"/>
          </a:endParaRPr>
        </a:p>
      </dgm:t>
    </dgm:pt>
    <dgm:pt modelId="{DD962E28-30BA-4FA9-92DF-1DE114902E79}" type="parTrans" cxnId="{C376DA5B-90F1-4467-9D0A-FF83E6E9822F}">
      <dgm:prSet/>
      <dgm:spPr/>
      <dgm:t>
        <a:bodyPr/>
        <a:lstStyle/>
        <a:p>
          <a:endParaRPr kumimoji="1" lang="ja-JP" altLang="en-US"/>
        </a:p>
      </dgm:t>
    </dgm:pt>
    <dgm:pt modelId="{33CEAA49-9D58-4B89-9FD7-869240DFE007}" type="sibTrans" cxnId="{C376DA5B-90F1-4467-9D0A-FF83E6E9822F}">
      <dgm:prSet/>
      <dgm:spPr/>
      <dgm:t>
        <a:bodyPr/>
        <a:lstStyle/>
        <a:p>
          <a:endParaRPr kumimoji="1" lang="ja-JP" altLang="en-US"/>
        </a:p>
      </dgm:t>
    </dgm:pt>
    <dgm:pt modelId="{59C37CD6-3CCC-46BC-916F-66AAD371DE13}">
      <dgm:prSet phldrT="[テキスト]" custT="1"/>
      <dgm:spPr>
        <a:solidFill>
          <a:srgbClr val="00CC99"/>
        </a:solidFill>
      </dgm:spPr>
      <dgm:t>
        <a:bodyPr/>
        <a:lstStyle/>
        <a:p>
          <a:endParaRPr kumimoji="1" lang="ja-JP" altLang="en-US" sz="2000" b="1" dirty="0">
            <a:latin typeface="BIZ UDPゴシック" panose="020B0400000000000000" pitchFamily="50" charset="-128"/>
            <a:ea typeface="BIZ UDPゴシック" panose="020B0400000000000000" pitchFamily="50" charset="-128"/>
          </a:endParaRPr>
        </a:p>
      </dgm:t>
    </dgm:pt>
    <dgm:pt modelId="{A7DFBEC5-FA05-4530-A8AC-CC04309F181E}" type="parTrans" cxnId="{D071CDD5-9CF4-4D90-8A81-5D2F7CB7A03D}">
      <dgm:prSet/>
      <dgm:spPr/>
      <dgm:t>
        <a:bodyPr/>
        <a:lstStyle/>
        <a:p>
          <a:endParaRPr kumimoji="1" lang="ja-JP" altLang="en-US"/>
        </a:p>
      </dgm:t>
    </dgm:pt>
    <dgm:pt modelId="{72F3E36C-BA4F-4753-9B04-6D578B23A931}" type="sibTrans" cxnId="{D071CDD5-9CF4-4D90-8A81-5D2F7CB7A03D}">
      <dgm:prSet/>
      <dgm:spPr/>
      <dgm:t>
        <a:bodyPr/>
        <a:lstStyle/>
        <a:p>
          <a:endParaRPr kumimoji="1" lang="ja-JP" altLang="en-US"/>
        </a:p>
      </dgm:t>
    </dgm:pt>
    <dgm:pt modelId="{BF86140D-3809-47AA-984B-BA1C3D75028B}">
      <dgm:prSet phldrT="[テキスト]" custT="1"/>
      <dgm:spPr>
        <a:solidFill>
          <a:srgbClr val="C00000"/>
        </a:solidFill>
      </dgm:spPr>
      <dgm:t>
        <a:bodyPr/>
        <a:lstStyle/>
        <a:p>
          <a:endParaRPr kumimoji="1" lang="ja-JP" altLang="en-US" sz="2000" b="1" dirty="0">
            <a:latin typeface="BIZ UDPゴシック" panose="020B0400000000000000" pitchFamily="50" charset="-128"/>
            <a:ea typeface="BIZ UDPゴシック" panose="020B0400000000000000" pitchFamily="50" charset="-128"/>
          </a:endParaRPr>
        </a:p>
      </dgm:t>
    </dgm:pt>
    <dgm:pt modelId="{6FD7B8D8-B0BB-4ED5-B0CE-D83F83B35049}" type="parTrans" cxnId="{8780F7B0-50E0-43D2-83B2-E091334F318E}">
      <dgm:prSet/>
      <dgm:spPr/>
      <dgm:t>
        <a:bodyPr/>
        <a:lstStyle/>
        <a:p>
          <a:endParaRPr kumimoji="1" lang="ja-JP" altLang="en-US"/>
        </a:p>
      </dgm:t>
    </dgm:pt>
    <dgm:pt modelId="{CEFFD4CA-ECBC-44FE-84D4-4B35CCB692CE}" type="sibTrans" cxnId="{8780F7B0-50E0-43D2-83B2-E091334F318E}">
      <dgm:prSet/>
      <dgm:spPr/>
      <dgm:t>
        <a:bodyPr/>
        <a:lstStyle/>
        <a:p>
          <a:endParaRPr kumimoji="1" lang="ja-JP" altLang="en-US"/>
        </a:p>
      </dgm:t>
    </dgm:pt>
    <dgm:pt modelId="{26DE0AF2-38E7-46E3-BE40-7CBF78912F88}" type="pres">
      <dgm:prSet presAssocID="{427D2877-9915-4A87-A8DF-CD0FA63C76C4}" presName="Name0" presStyleCnt="0">
        <dgm:presLayoutVars>
          <dgm:chMax val="7"/>
          <dgm:resizeHandles val="exact"/>
        </dgm:presLayoutVars>
      </dgm:prSet>
      <dgm:spPr/>
    </dgm:pt>
    <dgm:pt modelId="{74612D53-5C1D-4BA0-93E2-893258B35E1B}" type="pres">
      <dgm:prSet presAssocID="{427D2877-9915-4A87-A8DF-CD0FA63C76C4}" presName="comp1" presStyleCnt="0"/>
      <dgm:spPr/>
    </dgm:pt>
    <dgm:pt modelId="{C3E860CF-0790-441C-8BFF-B9696FCB56C8}" type="pres">
      <dgm:prSet presAssocID="{427D2877-9915-4A87-A8DF-CD0FA63C76C4}" presName="circle1" presStyleLbl="node1" presStyleIdx="0" presStyleCnt="4" custScaleX="224889" custLinFactNeighborY="-148"/>
      <dgm:spPr/>
    </dgm:pt>
    <dgm:pt modelId="{F4E39328-75FF-4B34-8F9C-54926BEE4D76}" type="pres">
      <dgm:prSet presAssocID="{427D2877-9915-4A87-A8DF-CD0FA63C76C4}" presName="c1text" presStyleLbl="node1" presStyleIdx="0" presStyleCnt="4">
        <dgm:presLayoutVars>
          <dgm:bulletEnabled val="1"/>
        </dgm:presLayoutVars>
      </dgm:prSet>
      <dgm:spPr/>
    </dgm:pt>
    <dgm:pt modelId="{BF77EF5B-C965-4E32-89AC-C00A0471CEDA}" type="pres">
      <dgm:prSet presAssocID="{427D2877-9915-4A87-A8DF-CD0FA63C76C4}" presName="comp2" presStyleCnt="0"/>
      <dgm:spPr/>
    </dgm:pt>
    <dgm:pt modelId="{C9A06557-2B01-4715-8B14-806F16929734}" type="pres">
      <dgm:prSet presAssocID="{427D2877-9915-4A87-A8DF-CD0FA63C76C4}" presName="circle2" presStyleLbl="node1" presStyleIdx="1" presStyleCnt="4" custScaleX="233195" custScaleY="80109" custLinFactNeighborX="184" custLinFactNeighborY="9739"/>
      <dgm:spPr/>
    </dgm:pt>
    <dgm:pt modelId="{AF9D4C9B-0CC2-498E-85F4-952AFD65B2D0}" type="pres">
      <dgm:prSet presAssocID="{427D2877-9915-4A87-A8DF-CD0FA63C76C4}" presName="c2text" presStyleLbl="node1" presStyleIdx="1" presStyleCnt="4">
        <dgm:presLayoutVars>
          <dgm:bulletEnabled val="1"/>
        </dgm:presLayoutVars>
      </dgm:prSet>
      <dgm:spPr/>
    </dgm:pt>
    <dgm:pt modelId="{9C05B12C-D6C2-4677-BC59-43B3CD7FCFB7}" type="pres">
      <dgm:prSet presAssocID="{427D2877-9915-4A87-A8DF-CD0FA63C76C4}" presName="comp3" presStyleCnt="0"/>
      <dgm:spPr/>
    </dgm:pt>
    <dgm:pt modelId="{1FACBA7B-E8E8-4D9D-9FAC-A32EA88D1D16}" type="pres">
      <dgm:prSet presAssocID="{427D2877-9915-4A87-A8DF-CD0FA63C76C4}" presName="circle3" presStyleLbl="node1" presStyleIdx="2" presStyleCnt="4" custScaleX="188275" custScaleY="66166" custLinFactNeighborX="245" custLinFactNeighborY="16808"/>
      <dgm:spPr/>
    </dgm:pt>
    <dgm:pt modelId="{8104425C-CB47-49BA-BCAC-940ED6ED7233}" type="pres">
      <dgm:prSet presAssocID="{427D2877-9915-4A87-A8DF-CD0FA63C76C4}" presName="c3text" presStyleLbl="node1" presStyleIdx="2" presStyleCnt="4">
        <dgm:presLayoutVars>
          <dgm:bulletEnabled val="1"/>
        </dgm:presLayoutVars>
      </dgm:prSet>
      <dgm:spPr/>
    </dgm:pt>
    <dgm:pt modelId="{A87FEFB0-A311-44CC-AA4A-4ED29E33AC66}" type="pres">
      <dgm:prSet presAssocID="{427D2877-9915-4A87-A8DF-CD0FA63C76C4}" presName="comp4" presStyleCnt="0"/>
      <dgm:spPr/>
    </dgm:pt>
    <dgm:pt modelId="{497D73F7-C2FF-4052-9776-A3B718AA1FC0}" type="pres">
      <dgm:prSet presAssocID="{427D2877-9915-4A87-A8DF-CD0FA63C76C4}" presName="circle4" presStyleLbl="node1" presStyleIdx="3" presStyleCnt="4" custScaleX="164804" custScaleY="65654" custLinFactY="8397" custLinFactNeighborX="1106" custLinFactNeighborY="100000"/>
      <dgm:spPr/>
    </dgm:pt>
    <dgm:pt modelId="{5C38BB8B-9C49-413B-BE64-6B001CF80936}" type="pres">
      <dgm:prSet presAssocID="{427D2877-9915-4A87-A8DF-CD0FA63C76C4}" presName="c4text" presStyleLbl="node1" presStyleIdx="3" presStyleCnt="4">
        <dgm:presLayoutVars>
          <dgm:bulletEnabled val="1"/>
        </dgm:presLayoutVars>
      </dgm:prSet>
      <dgm:spPr/>
    </dgm:pt>
  </dgm:ptLst>
  <dgm:cxnLst>
    <dgm:cxn modelId="{8EDE3520-4F44-44A1-A81E-23564B13928E}" srcId="{427D2877-9915-4A87-A8DF-CD0FA63C76C4}" destId="{A50BFD92-1036-444B-AE12-460876999D97}" srcOrd="0" destOrd="0" parTransId="{8D23431E-584A-4C90-9ECD-118E8A89F181}" sibTransId="{F71C3D2D-78FE-4578-9762-07D0390F79F2}"/>
    <dgm:cxn modelId="{C376DA5B-90F1-4467-9D0A-FF83E6E9822F}" srcId="{427D2877-9915-4A87-A8DF-CD0FA63C76C4}" destId="{B29B14C9-E510-494A-A567-29620D092363}" srcOrd="1" destOrd="0" parTransId="{DD962E28-30BA-4FA9-92DF-1DE114902E79}" sibTransId="{33CEAA49-9D58-4B89-9FD7-869240DFE007}"/>
    <dgm:cxn modelId="{6663815F-806D-4699-957A-EA3B0492E5CD}" type="presOf" srcId="{B29B14C9-E510-494A-A567-29620D092363}" destId="{C9A06557-2B01-4715-8B14-806F16929734}" srcOrd="0" destOrd="0" presId="urn:microsoft.com/office/officeart/2005/8/layout/venn2"/>
    <dgm:cxn modelId="{1CFAB273-BCB3-4F35-9514-C0D27DD139D6}" type="presOf" srcId="{427D2877-9915-4A87-A8DF-CD0FA63C76C4}" destId="{26DE0AF2-38E7-46E3-BE40-7CBF78912F88}" srcOrd="0" destOrd="0" presId="urn:microsoft.com/office/officeart/2005/8/layout/venn2"/>
    <dgm:cxn modelId="{FF3F4780-0A22-4185-A6BB-246AAA96AB25}" type="presOf" srcId="{B29B14C9-E510-494A-A567-29620D092363}" destId="{AF9D4C9B-0CC2-498E-85F4-952AFD65B2D0}" srcOrd="1" destOrd="0" presId="urn:microsoft.com/office/officeart/2005/8/layout/venn2"/>
    <dgm:cxn modelId="{2C201EAB-3B7C-4E2F-868A-0AE4325359EA}" type="presOf" srcId="{BF86140D-3809-47AA-984B-BA1C3D75028B}" destId="{497D73F7-C2FF-4052-9776-A3B718AA1FC0}" srcOrd="0" destOrd="0" presId="urn:microsoft.com/office/officeart/2005/8/layout/venn2"/>
    <dgm:cxn modelId="{8780F7B0-50E0-43D2-83B2-E091334F318E}" srcId="{427D2877-9915-4A87-A8DF-CD0FA63C76C4}" destId="{BF86140D-3809-47AA-984B-BA1C3D75028B}" srcOrd="3" destOrd="0" parTransId="{6FD7B8D8-B0BB-4ED5-B0CE-D83F83B35049}" sibTransId="{CEFFD4CA-ECBC-44FE-84D4-4B35CCB692CE}"/>
    <dgm:cxn modelId="{D071CDD5-9CF4-4D90-8A81-5D2F7CB7A03D}" srcId="{427D2877-9915-4A87-A8DF-CD0FA63C76C4}" destId="{59C37CD6-3CCC-46BC-916F-66AAD371DE13}" srcOrd="2" destOrd="0" parTransId="{A7DFBEC5-FA05-4530-A8AC-CC04309F181E}" sibTransId="{72F3E36C-BA4F-4753-9B04-6D578B23A931}"/>
    <dgm:cxn modelId="{D61D6FDD-DB1A-444D-8109-0BE403759FE8}" type="presOf" srcId="{59C37CD6-3CCC-46BC-916F-66AAD371DE13}" destId="{8104425C-CB47-49BA-BCAC-940ED6ED7233}" srcOrd="1" destOrd="0" presId="urn:microsoft.com/office/officeart/2005/8/layout/venn2"/>
    <dgm:cxn modelId="{48F9F0E1-8B37-436D-AC50-A79198C8FC5D}" type="presOf" srcId="{A50BFD92-1036-444B-AE12-460876999D97}" destId="{F4E39328-75FF-4B34-8F9C-54926BEE4D76}" srcOrd="1" destOrd="0" presId="urn:microsoft.com/office/officeart/2005/8/layout/venn2"/>
    <dgm:cxn modelId="{91715BF1-6BEA-432F-8E53-A95D37561D72}" type="presOf" srcId="{BF86140D-3809-47AA-984B-BA1C3D75028B}" destId="{5C38BB8B-9C49-413B-BE64-6B001CF80936}" srcOrd="1" destOrd="0" presId="urn:microsoft.com/office/officeart/2005/8/layout/venn2"/>
    <dgm:cxn modelId="{01A6E3F1-F658-43B9-AC05-7AF808CED24F}" type="presOf" srcId="{59C37CD6-3CCC-46BC-916F-66AAD371DE13}" destId="{1FACBA7B-E8E8-4D9D-9FAC-A32EA88D1D16}" srcOrd="0" destOrd="0" presId="urn:microsoft.com/office/officeart/2005/8/layout/venn2"/>
    <dgm:cxn modelId="{2AC8DFF3-FA66-4543-88AB-782D243140B3}" type="presOf" srcId="{A50BFD92-1036-444B-AE12-460876999D97}" destId="{C3E860CF-0790-441C-8BFF-B9696FCB56C8}" srcOrd="0" destOrd="0" presId="urn:microsoft.com/office/officeart/2005/8/layout/venn2"/>
    <dgm:cxn modelId="{4B9EC00A-E91D-44E4-97F7-FA8AF0A4FADA}" type="presParOf" srcId="{26DE0AF2-38E7-46E3-BE40-7CBF78912F88}" destId="{74612D53-5C1D-4BA0-93E2-893258B35E1B}" srcOrd="0" destOrd="0" presId="urn:microsoft.com/office/officeart/2005/8/layout/venn2"/>
    <dgm:cxn modelId="{1721A359-6F04-4C04-8C44-12BA9C542373}" type="presParOf" srcId="{74612D53-5C1D-4BA0-93E2-893258B35E1B}" destId="{C3E860CF-0790-441C-8BFF-B9696FCB56C8}" srcOrd="0" destOrd="0" presId="urn:microsoft.com/office/officeart/2005/8/layout/venn2"/>
    <dgm:cxn modelId="{A75BFADD-BA0A-4501-A4DC-4CA9E339D8E8}" type="presParOf" srcId="{74612D53-5C1D-4BA0-93E2-893258B35E1B}" destId="{F4E39328-75FF-4B34-8F9C-54926BEE4D76}" srcOrd="1" destOrd="0" presId="urn:microsoft.com/office/officeart/2005/8/layout/venn2"/>
    <dgm:cxn modelId="{5B994759-A6F0-4659-9072-42B77C0C470B}" type="presParOf" srcId="{26DE0AF2-38E7-46E3-BE40-7CBF78912F88}" destId="{BF77EF5B-C965-4E32-89AC-C00A0471CEDA}" srcOrd="1" destOrd="0" presId="urn:microsoft.com/office/officeart/2005/8/layout/venn2"/>
    <dgm:cxn modelId="{CAC081A9-D44E-42E2-9495-979848440CC1}" type="presParOf" srcId="{BF77EF5B-C965-4E32-89AC-C00A0471CEDA}" destId="{C9A06557-2B01-4715-8B14-806F16929734}" srcOrd="0" destOrd="0" presId="urn:microsoft.com/office/officeart/2005/8/layout/venn2"/>
    <dgm:cxn modelId="{A6666A6B-907A-43FC-9C09-B2DFF7F93C29}" type="presParOf" srcId="{BF77EF5B-C965-4E32-89AC-C00A0471CEDA}" destId="{AF9D4C9B-0CC2-498E-85F4-952AFD65B2D0}" srcOrd="1" destOrd="0" presId="urn:microsoft.com/office/officeart/2005/8/layout/venn2"/>
    <dgm:cxn modelId="{EF6207B4-3CAD-4400-8564-A8B504B4E0F2}" type="presParOf" srcId="{26DE0AF2-38E7-46E3-BE40-7CBF78912F88}" destId="{9C05B12C-D6C2-4677-BC59-43B3CD7FCFB7}" srcOrd="2" destOrd="0" presId="urn:microsoft.com/office/officeart/2005/8/layout/venn2"/>
    <dgm:cxn modelId="{4ECAF056-24A2-4632-8918-4BB36A054A35}" type="presParOf" srcId="{9C05B12C-D6C2-4677-BC59-43B3CD7FCFB7}" destId="{1FACBA7B-E8E8-4D9D-9FAC-A32EA88D1D16}" srcOrd="0" destOrd="0" presId="urn:microsoft.com/office/officeart/2005/8/layout/venn2"/>
    <dgm:cxn modelId="{064EEEDD-F6E4-48AB-9A0C-ADB7D270F317}" type="presParOf" srcId="{9C05B12C-D6C2-4677-BC59-43B3CD7FCFB7}" destId="{8104425C-CB47-49BA-BCAC-940ED6ED7233}" srcOrd="1" destOrd="0" presId="urn:microsoft.com/office/officeart/2005/8/layout/venn2"/>
    <dgm:cxn modelId="{CC6B1243-0829-4F4C-B3D4-6FB8C38557BF}" type="presParOf" srcId="{26DE0AF2-38E7-46E3-BE40-7CBF78912F88}" destId="{A87FEFB0-A311-44CC-AA4A-4ED29E33AC66}" srcOrd="3" destOrd="0" presId="urn:microsoft.com/office/officeart/2005/8/layout/venn2"/>
    <dgm:cxn modelId="{55E242E3-1F45-4876-A9D4-B3ED7C48B602}" type="presParOf" srcId="{A87FEFB0-A311-44CC-AA4A-4ED29E33AC66}" destId="{497D73F7-C2FF-4052-9776-A3B718AA1FC0}" srcOrd="0" destOrd="0" presId="urn:microsoft.com/office/officeart/2005/8/layout/venn2"/>
    <dgm:cxn modelId="{AA31DE70-DDBC-4A8C-ACEE-CB70ADD0FD96}" type="presParOf" srcId="{A87FEFB0-A311-44CC-AA4A-4ED29E33AC66}" destId="{5C38BB8B-9C49-413B-BE64-6B001CF80936}"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E860CF-0790-441C-8BFF-B9696FCB56C8}">
      <dsp:nvSpPr>
        <dsp:cNvPr id="0" name=""/>
        <dsp:cNvSpPr/>
      </dsp:nvSpPr>
      <dsp:spPr>
        <a:xfrm>
          <a:off x="-2" y="0"/>
          <a:ext cx="11574009" cy="5146542"/>
        </a:xfrm>
        <a:prstGeom prst="ellipse">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84912" tIns="184912" rIns="184912" bIns="184912" numCol="1" spcCol="1270" anchor="ctr" anchorCtr="0">
          <a:noAutofit/>
        </a:bodyPr>
        <a:lstStyle/>
        <a:p>
          <a:pPr marL="0" lvl="0" indent="0" algn="ctr" defTabSz="1155700">
            <a:lnSpc>
              <a:spcPct val="90000"/>
            </a:lnSpc>
            <a:spcBef>
              <a:spcPct val="0"/>
            </a:spcBef>
            <a:spcAft>
              <a:spcPct val="35000"/>
            </a:spcAft>
            <a:buNone/>
          </a:pPr>
          <a:r>
            <a:rPr kumimoji="1" lang="ja-JP" altLang="en-US" sz="2600" b="1" kern="1200" dirty="0">
              <a:latin typeface="BIZ UDPゴシック" panose="020B0400000000000000" pitchFamily="50" charset="-128"/>
              <a:ea typeface="BIZ UDPゴシック" panose="020B0400000000000000" pitchFamily="50" charset="-128"/>
            </a:rPr>
            <a:t>保健師活動</a:t>
          </a:r>
        </a:p>
      </dsp:txBody>
      <dsp:txXfrm>
        <a:off x="4168956" y="257327"/>
        <a:ext cx="3236092" cy="771981"/>
      </dsp:txXfrm>
    </dsp:sp>
    <dsp:sp modelId="{C9A06557-2B01-4715-8B14-806F16929734}">
      <dsp:nvSpPr>
        <dsp:cNvPr id="0" name=""/>
        <dsp:cNvSpPr/>
      </dsp:nvSpPr>
      <dsp:spPr>
        <a:xfrm>
          <a:off x="993985" y="1839765"/>
          <a:ext cx="9601184" cy="3298275"/>
        </a:xfrm>
        <a:prstGeom prst="ellipse">
          <a:avLst/>
        </a:prstGeom>
        <a:solidFill>
          <a:schemeClr val="accent6">
            <a:lumMod val="60000"/>
            <a:lumOff val="4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endParaRPr kumimoji="1" lang="ja-JP" altLang="en-US" sz="2000" b="1" kern="1200" dirty="0">
            <a:latin typeface="BIZ UDPゴシック" panose="020B0400000000000000" pitchFamily="50" charset="-128"/>
            <a:ea typeface="BIZ UDPゴシック" panose="020B0400000000000000" pitchFamily="50" charset="-128"/>
          </a:endParaRPr>
        </a:p>
      </dsp:txBody>
      <dsp:txXfrm>
        <a:off x="4116771" y="2037662"/>
        <a:ext cx="3355614" cy="593689"/>
      </dsp:txXfrm>
    </dsp:sp>
    <dsp:sp modelId="{1FACBA7B-E8E8-4D9D-9FAC-A32EA88D1D16}">
      <dsp:nvSpPr>
        <dsp:cNvPr id="0" name=""/>
        <dsp:cNvSpPr/>
      </dsp:nvSpPr>
      <dsp:spPr>
        <a:xfrm>
          <a:off x="2887671" y="3100020"/>
          <a:ext cx="5813792" cy="2043156"/>
        </a:xfrm>
        <a:prstGeom prst="ellipse">
          <a:avLst/>
        </a:prstGeom>
        <a:solidFill>
          <a:srgbClr val="00CC9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endParaRPr kumimoji="1" lang="ja-JP" altLang="en-US" sz="2000" b="1" kern="1200" dirty="0">
            <a:latin typeface="BIZ UDPゴシック" panose="020B0400000000000000" pitchFamily="50" charset="-128"/>
            <a:ea typeface="BIZ UDPゴシック" panose="020B0400000000000000" pitchFamily="50" charset="-128"/>
          </a:endParaRPr>
        </a:p>
      </dsp:txBody>
      <dsp:txXfrm>
        <a:off x="4439954" y="3253256"/>
        <a:ext cx="2709227" cy="459710"/>
      </dsp:txXfrm>
    </dsp:sp>
    <dsp:sp modelId="{497D73F7-C2FF-4052-9776-A3B718AA1FC0}">
      <dsp:nvSpPr>
        <dsp:cNvPr id="0" name=""/>
        <dsp:cNvSpPr/>
      </dsp:nvSpPr>
      <dsp:spPr>
        <a:xfrm>
          <a:off x="4113429" y="3794978"/>
          <a:ext cx="3392683" cy="1351564"/>
        </a:xfrm>
        <a:prstGeom prst="ellipse">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endParaRPr kumimoji="1" lang="ja-JP" altLang="en-US" sz="2000" b="1" kern="1200" dirty="0">
            <a:latin typeface="BIZ UDPゴシック" panose="020B0400000000000000" pitchFamily="50" charset="-128"/>
            <a:ea typeface="BIZ UDPゴシック" panose="020B0400000000000000" pitchFamily="50" charset="-128"/>
          </a:endParaRPr>
        </a:p>
      </dsp:txBody>
      <dsp:txXfrm>
        <a:off x="4610276" y="4132869"/>
        <a:ext cx="2398989" cy="675782"/>
      </dsp:txXfrm>
    </dsp:sp>
  </dsp:spTree>
</dsp:drawing>
</file>

<file path=ppt/diagrams/layout1.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432F0F6E-58D0-CE5A-B2DA-0D093E350702}"/>
              </a:ext>
            </a:extLst>
          </p:cNvPr>
          <p:cNvSpPr>
            <a:spLocks noGrp="1"/>
          </p:cNvSpPr>
          <p:nvPr>
            <p:ph type="hdr" sz="quarter"/>
          </p:nvPr>
        </p:nvSpPr>
        <p:spPr>
          <a:xfrm>
            <a:off x="1" y="2"/>
            <a:ext cx="2949787" cy="499011"/>
          </a:xfrm>
          <a:prstGeom prst="rect">
            <a:avLst/>
          </a:prstGeom>
        </p:spPr>
        <p:txBody>
          <a:bodyPr vert="horz" lIns="91495" tIns="45747" rIns="91495" bIns="45747"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97857C25-A370-72D5-55A4-916A83CDAEE4}"/>
              </a:ext>
            </a:extLst>
          </p:cNvPr>
          <p:cNvSpPr>
            <a:spLocks noGrp="1"/>
          </p:cNvSpPr>
          <p:nvPr>
            <p:ph type="dt" sz="quarter" idx="1"/>
          </p:nvPr>
        </p:nvSpPr>
        <p:spPr>
          <a:xfrm>
            <a:off x="3855840" y="2"/>
            <a:ext cx="2949787" cy="499011"/>
          </a:xfrm>
          <a:prstGeom prst="rect">
            <a:avLst/>
          </a:prstGeom>
        </p:spPr>
        <p:txBody>
          <a:bodyPr vert="horz" lIns="91495" tIns="45747" rIns="91495" bIns="45747" rtlCol="0"/>
          <a:lstStyle>
            <a:lvl1pPr algn="r">
              <a:defRPr sz="1200"/>
            </a:lvl1pPr>
          </a:lstStyle>
          <a:p>
            <a:fld id="{258F18B4-1DAC-444A-A6D2-57792B1C68EE}" type="datetimeFigureOut">
              <a:rPr kumimoji="1" lang="ja-JP" altLang="en-US" smtClean="0"/>
              <a:t>2025/10/3</a:t>
            </a:fld>
            <a:endParaRPr kumimoji="1" lang="ja-JP" altLang="en-US"/>
          </a:p>
        </p:txBody>
      </p:sp>
      <p:sp>
        <p:nvSpPr>
          <p:cNvPr id="4" name="フッター プレースホルダー 3">
            <a:extLst>
              <a:ext uri="{FF2B5EF4-FFF2-40B4-BE49-F238E27FC236}">
                <a16:creationId xmlns:a16="http://schemas.microsoft.com/office/drawing/2014/main" id="{569DF8C0-8B81-859F-87A7-0C04BDB04ABA}"/>
              </a:ext>
            </a:extLst>
          </p:cNvPr>
          <p:cNvSpPr>
            <a:spLocks noGrp="1"/>
          </p:cNvSpPr>
          <p:nvPr>
            <p:ph type="ftr" sz="quarter" idx="2"/>
          </p:nvPr>
        </p:nvSpPr>
        <p:spPr>
          <a:xfrm>
            <a:off x="1" y="9446678"/>
            <a:ext cx="2949787" cy="499010"/>
          </a:xfrm>
          <a:prstGeom prst="rect">
            <a:avLst/>
          </a:prstGeom>
        </p:spPr>
        <p:txBody>
          <a:bodyPr vert="horz" lIns="91495" tIns="45747" rIns="91495" bIns="45747"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E4870392-F380-E6B2-AB13-32138A5005D8}"/>
              </a:ext>
            </a:extLst>
          </p:cNvPr>
          <p:cNvSpPr>
            <a:spLocks noGrp="1"/>
          </p:cNvSpPr>
          <p:nvPr>
            <p:ph type="sldNum" sz="quarter" idx="3"/>
          </p:nvPr>
        </p:nvSpPr>
        <p:spPr>
          <a:xfrm>
            <a:off x="3855840" y="9446678"/>
            <a:ext cx="2949787" cy="499010"/>
          </a:xfrm>
          <a:prstGeom prst="rect">
            <a:avLst/>
          </a:prstGeom>
        </p:spPr>
        <p:txBody>
          <a:bodyPr vert="horz" lIns="91495" tIns="45747" rIns="91495" bIns="45747" rtlCol="0" anchor="b"/>
          <a:lstStyle>
            <a:lvl1pPr algn="r">
              <a:defRPr sz="1200"/>
            </a:lvl1pPr>
          </a:lstStyle>
          <a:p>
            <a:fld id="{975D1F92-BAEB-445B-A2DE-A9DBDDD74044}" type="slidenum">
              <a:rPr kumimoji="1" lang="ja-JP" altLang="en-US" smtClean="0"/>
              <a:t>‹#›</a:t>
            </a:fld>
            <a:endParaRPr kumimoji="1" lang="ja-JP" altLang="en-US"/>
          </a:p>
        </p:txBody>
      </p:sp>
    </p:spTree>
    <p:extLst>
      <p:ext uri="{BB962C8B-B14F-4D97-AF65-F5344CB8AC3E}">
        <p14:creationId xmlns:p14="http://schemas.microsoft.com/office/powerpoint/2010/main" val="6312108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9787" cy="499011"/>
          </a:xfrm>
          <a:prstGeom prst="rect">
            <a:avLst/>
          </a:prstGeom>
        </p:spPr>
        <p:txBody>
          <a:bodyPr vert="horz" lIns="91495" tIns="45747" rIns="91495" bIns="4574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0" y="2"/>
            <a:ext cx="2949787" cy="499011"/>
          </a:xfrm>
          <a:prstGeom prst="rect">
            <a:avLst/>
          </a:prstGeom>
        </p:spPr>
        <p:txBody>
          <a:bodyPr vert="horz" lIns="91495" tIns="45747" rIns="91495" bIns="45747" rtlCol="0"/>
          <a:lstStyle>
            <a:lvl1pPr algn="r">
              <a:defRPr sz="1200"/>
            </a:lvl1pPr>
          </a:lstStyle>
          <a:p>
            <a:fld id="{DC74E3EA-888B-478B-A0B4-3F6BB5D7AA00}" type="datetimeFigureOut">
              <a:rPr kumimoji="1" lang="ja-JP" altLang="en-US" smtClean="0"/>
              <a:t>2025/10/3</a:t>
            </a:fld>
            <a:endParaRPr kumimoji="1" lang="ja-JP" altLang="en-US"/>
          </a:p>
        </p:txBody>
      </p:sp>
      <p:sp>
        <p:nvSpPr>
          <p:cNvPr id="4" name="スライド イメージ プレースホルダー 3"/>
          <p:cNvSpPr>
            <a:spLocks noGrp="1" noRot="1" noChangeAspect="1"/>
          </p:cNvSpPr>
          <p:nvPr>
            <p:ph type="sldImg" idx="2"/>
          </p:nvPr>
        </p:nvSpPr>
        <p:spPr>
          <a:xfrm>
            <a:off x="422275" y="1244600"/>
            <a:ext cx="5964238" cy="3354388"/>
          </a:xfrm>
          <a:prstGeom prst="rect">
            <a:avLst/>
          </a:prstGeom>
          <a:noFill/>
          <a:ln w="12700">
            <a:solidFill>
              <a:prstClr val="black"/>
            </a:solidFill>
          </a:ln>
        </p:spPr>
        <p:txBody>
          <a:bodyPr vert="horz" lIns="91495" tIns="45747" rIns="91495" bIns="45747" rtlCol="0" anchor="ctr"/>
          <a:lstStyle/>
          <a:p>
            <a:endParaRPr lang="ja-JP" altLang="en-US"/>
          </a:p>
        </p:txBody>
      </p:sp>
      <p:sp>
        <p:nvSpPr>
          <p:cNvPr id="5" name="ノート プレースホルダー 4"/>
          <p:cNvSpPr>
            <a:spLocks noGrp="1"/>
          </p:cNvSpPr>
          <p:nvPr>
            <p:ph type="body" sz="quarter" idx="3"/>
          </p:nvPr>
        </p:nvSpPr>
        <p:spPr>
          <a:xfrm>
            <a:off x="680720" y="4786363"/>
            <a:ext cx="5445760" cy="3916115"/>
          </a:xfrm>
          <a:prstGeom prst="rect">
            <a:avLst/>
          </a:prstGeom>
        </p:spPr>
        <p:txBody>
          <a:bodyPr vert="horz" lIns="91495" tIns="45747" rIns="91495" bIns="4574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6678"/>
            <a:ext cx="2949787" cy="499010"/>
          </a:xfrm>
          <a:prstGeom prst="rect">
            <a:avLst/>
          </a:prstGeom>
        </p:spPr>
        <p:txBody>
          <a:bodyPr vert="horz" lIns="91495" tIns="45747" rIns="91495" bIns="4574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0" y="9446678"/>
            <a:ext cx="2949787" cy="499010"/>
          </a:xfrm>
          <a:prstGeom prst="rect">
            <a:avLst/>
          </a:prstGeom>
        </p:spPr>
        <p:txBody>
          <a:bodyPr vert="horz" lIns="91495" tIns="45747" rIns="91495" bIns="45747" rtlCol="0" anchor="b"/>
          <a:lstStyle>
            <a:lvl1pPr algn="r">
              <a:defRPr sz="1200"/>
            </a:lvl1pPr>
          </a:lstStyle>
          <a:p>
            <a:fld id="{4EA8EAF1-171F-49A8-A450-D70C2D228813}" type="slidenum">
              <a:rPr kumimoji="1" lang="ja-JP" altLang="en-US" smtClean="0"/>
              <a:t>‹#›</a:t>
            </a:fld>
            <a:endParaRPr kumimoji="1" lang="ja-JP" altLang="en-US"/>
          </a:p>
        </p:txBody>
      </p:sp>
    </p:spTree>
    <p:extLst>
      <p:ext uri="{BB962C8B-B14F-4D97-AF65-F5344CB8AC3E}">
        <p14:creationId xmlns:p14="http://schemas.microsoft.com/office/powerpoint/2010/main" val="2372101384"/>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EA8EAF1-171F-49A8-A450-D70C2D228813}" type="slidenum">
              <a:rPr kumimoji="1" lang="ja-JP" altLang="en-US" smtClean="0"/>
              <a:t>1</a:t>
            </a:fld>
            <a:endParaRPr kumimoji="1" lang="ja-JP" altLang="en-US"/>
          </a:p>
        </p:txBody>
      </p:sp>
    </p:spTree>
    <p:extLst>
      <p:ext uri="{BB962C8B-B14F-4D97-AF65-F5344CB8AC3E}">
        <p14:creationId xmlns:p14="http://schemas.microsoft.com/office/powerpoint/2010/main" val="1712898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D953D-45C3-3D42-85D2-17BC89F3C826}"/>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90450374-4804-EAE2-A870-81AC7A76A10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F53764BE-4EB0-5D8F-191E-C329D4E1CF41}"/>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7B5646A5-CFD8-75DA-7DDD-5417BC13AE11}"/>
              </a:ext>
            </a:extLst>
          </p:cNvPr>
          <p:cNvSpPr>
            <a:spLocks noGrp="1"/>
          </p:cNvSpPr>
          <p:nvPr>
            <p:ph type="sldNum" sz="quarter" idx="5"/>
          </p:nvPr>
        </p:nvSpPr>
        <p:spPr/>
        <p:txBody>
          <a:bodyPr/>
          <a:lstStyle/>
          <a:p>
            <a:fld id="{4EA8EAF1-171F-49A8-A450-D70C2D228813}" type="slidenum">
              <a:rPr kumimoji="1" lang="ja-JP" altLang="en-US" smtClean="0"/>
              <a:t>10</a:t>
            </a:fld>
            <a:endParaRPr kumimoji="1" lang="ja-JP" altLang="en-US"/>
          </a:p>
        </p:txBody>
      </p:sp>
    </p:spTree>
    <p:extLst>
      <p:ext uri="{BB962C8B-B14F-4D97-AF65-F5344CB8AC3E}">
        <p14:creationId xmlns:p14="http://schemas.microsoft.com/office/powerpoint/2010/main" val="11825426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A8EAF1-171F-49A8-A450-D70C2D228813}"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1512312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F76179-5510-CA2F-7859-D41046865E47}"/>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633915E-0841-FF23-E0B1-12225C0D7888}"/>
              </a:ext>
            </a:extLst>
          </p:cNvPr>
          <p:cNvSpPr>
            <a:spLocks noGrp="1" noRot="1" noChangeAspect="1"/>
          </p:cNvSpPr>
          <p:nvPr>
            <p:ph type="sldImg"/>
          </p:nvPr>
        </p:nvSpPr>
        <p:spPr>
          <a:xfrm>
            <a:off x="422275" y="1249363"/>
            <a:ext cx="5983288" cy="3365500"/>
          </a:xfrm>
        </p:spPr>
      </p:sp>
      <p:sp>
        <p:nvSpPr>
          <p:cNvPr id="3" name="ノート プレースホルダー 2">
            <a:extLst>
              <a:ext uri="{FF2B5EF4-FFF2-40B4-BE49-F238E27FC236}">
                <a16:creationId xmlns:a16="http://schemas.microsoft.com/office/drawing/2014/main" id="{76CB05E9-4C4D-5E6B-A5AC-31330106BD2F}"/>
              </a:ext>
            </a:extLst>
          </p:cNvPr>
          <p:cNvSpPr>
            <a:spLocks noGrp="1"/>
          </p:cNvSpPr>
          <p:nvPr>
            <p:ph type="body" idx="1"/>
          </p:nvPr>
        </p:nvSpPr>
        <p:spPr/>
        <p:txBody>
          <a:bodyPr/>
          <a:lstStyle/>
          <a:p>
            <a:r>
              <a:rPr kumimoji="1" lang="ja-JP" altLang="en-US" dirty="0"/>
              <a:t>イメージ図の説明：コアバリューを中心に自在に動く球体のイメージ。</a:t>
            </a:r>
            <a:endParaRPr kumimoji="1" lang="en-US" altLang="ja-JP" dirty="0"/>
          </a:p>
          <a:p>
            <a:r>
              <a:rPr kumimoji="1" lang="ja-JP" altLang="en-US" dirty="0"/>
              <a:t>各パーツの枠線はなく、臨機応援に柔軟にすべてのパーツが融合して機能する。</a:t>
            </a:r>
            <a:endParaRPr kumimoji="1" lang="en-US" altLang="ja-JP" dirty="0"/>
          </a:p>
          <a:p>
            <a:r>
              <a:rPr kumimoji="1" lang="ja-JP" altLang="en-US" dirty="0"/>
              <a:t>つまり、社会の変化、健康課題の変化、場所場所・時々の実態にすべての能力を駆使して応じ続けるさまを表す。</a:t>
            </a:r>
            <a:endParaRPr kumimoji="1" lang="en-US" altLang="ja-JP" dirty="0"/>
          </a:p>
          <a:p>
            <a:r>
              <a:rPr kumimoji="1" lang="ja-JP" altLang="en-US" dirty="0"/>
              <a:t>球体であることで、コアバリューの軸はぶれることがなく、動き続ける永続性がある。</a:t>
            </a:r>
            <a:endParaRPr kumimoji="1" lang="en-US" altLang="ja-JP" dirty="0"/>
          </a:p>
          <a:p>
            <a:r>
              <a:rPr kumimoji="1" lang="ja-JP" altLang="en-US" dirty="0"/>
              <a:t>止まらないのは目標志向型の活動であることの証であり、球体は和を貴ぶことの証である。</a:t>
            </a:r>
            <a:endParaRPr kumimoji="1" lang="en-US" altLang="ja-JP" dirty="0"/>
          </a:p>
          <a:p>
            <a:r>
              <a:rPr kumimoji="1" lang="ja-JP" altLang="en-US" dirty="0"/>
              <a:t>看護師や助産師、他職種のイメージとは異なる保健師のオリジナリティを見せている。</a:t>
            </a:r>
            <a:endParaRPr kumimoji="1" lang="en-US" altLang="ja-JP" dirty="0"/>
          </a:p>
          <a:p>
            <a:endParaRPr kumimoji="1" lang="en-US" altLang="ja-JP" dirty="0"/>
          </a:p>
          <a:p>
            <a:r>
              <a:rPr kumimoji="1" lang="ja-JP" altLang="en-US" dirty="0"/>
              <a:t>コアバリュー　保健師の価値・規範であり、行動や意思決定の基準となる根源的な考え方　</a:t>
            </a:r>
            <a:r>
              <a:rPr kumimoji="1" lang="en-US" altLang="ja-JP" dirty="0"/>
              <a:t>1</a:t>
            </a:r>
            <a:r>
              <a:rPr kumimoji="1" lang="ja-JP" altLang="en-US" dirty="0"/>
              <a:t>　健康の社会的公正　　</a:t>
            </a:r>
            <a:r>
              <a:rPr kumimoji="1" lang="en-US" altLang="ja-JP" dirty="0"/>
              <a:t>2</a:t>
            </a:r>
            <a:r>
              <a:rPr kumimoji="1" lang="ja-JP" altLang="en-US" dirty="0"/>
              <a:t>　人権と自律　　</a:t>
            </a:r>
            <a:r>
              <a:rPr kumimoji="1" lang="en-US" altLang="ja-JP" dirty="0"/>
              <a:t>3</a:t>
            </a:r>
            <a:r>
              <a:rPr kumimoji="1" lang="ja-JP" altLang="en-US" dirty="0"/>
              <a:t>　健康と安全</a:t>
            </a:r>
          </a:p>
          <a:p>
            <a:r>
              <a:rPr kumimoji="1" lang="ja-JP" altLang="en-US" dirty="0"/>
              <a:t>コアコンピテンシー　保健師がどの領域・部署に所属しているかに依らず、保健師の中核となる能力</a:t>
            </a:r>
            <a:endParaRPr kumimoji="1" lang="en-US" altLang="ja-JP" dirty="0"/>
          </a:p>
          <a:p>
            <a:r>
              <a:rPr kumimoji="1" lang="ja-JP" altLang="en-US" dirty="0"/>
              <a:t>　　　　　　　　　　　コンピテンシーとは、その道で継続して成果（高業績）をあげる人に特徴的な能力であり、考え方や姿勢，行動特性が含まれる</a:t>
            </a:r>
            <a:endParaRPr kumimoji="1" lang="en-US" altLang="ja-JP" dirty="0"/>
          </a:p>
          <a:p>
            <a:r>
              <a:rPr kumimoji="1" lang="en-US" altLang="ja-JP" dirty="0"/>
              <a:t>1</a:t>
            </a:r>
            <a:r>
              <a:rPr kumimoji="1" lang="ja-JP" altLang="en-US" dirty="0"/>
              <a:t>　プロフェッショナルとしての自律と責任　　</a:t>
            </a:r>
            <a:r>
              <a:rPr kumimoji="1" lang="en-US" altLang="ja-JP" dirty="0"/>
              <a:t>2</a:t>
            </a:r>
            <a:r>
              <a:rPr kumimoji="1" lang="ja-JP" altLang="en-US" dirty="0"/>
              <a:t>　科学的探究と情報・科学技術の活用　　</a:t>
            </a:r>
            <a:r>
              <a:rPr kumimoji="1" lang="en-US" altLang="ja-JP" dirty="0"/>
              <a:t>3</a:t>
            </a:r>
            <a:r>
              <a:rPr kumimoji="1" lang="ja-JP" altLang="en-US" dirty="0"/>
              <a:t>　ポピュレーションベースのアセスメントと分析　　</a:t>
            </a:r>
            <a:r>
              <a:rPr kumimoji="1" lang="en-US" altLang="ja-JP" dirty="0"/>
              <a:t>4</a:t>
            </a:r>
            <a:r>
              <a:rPr kumimoji="1" lang="ja-JP" altLang="en-US" dirty="0"/>
              <a:t>　健康増進・予防活動の実践　　</a:t>
            </a:r>
            <a:r>
              <a:rPr kumimoji="1" lang="en-US" altLang="ja-JP" dirty="0"/>
              <a:t>5</a:t>
            </a:r>
            <a:r>
              <a:rPr kumimoji="1" lang="ja-JP" altLang="en-US" dirty="0"/>
              <a:t>　公衆衛生を向上するシステムの構築　　</a:t>
            </a:r>
            <a:r>
              <a:rPr kumimoji="1" lang="en-US" altLang="ja-JP" dirty="0"/>
              <a:t>6</a:t>
            </a:r>
            <a:r>
              <a:rPr kumimoji="1" lang="ja-JP" altLang="en-US" dirty="0"/>
              <a:t>　健康なコミュニティづくりのマネジメント　　</a:t>
            </a:r>
            <a:r>
              <a:rPr kumimoji="1" lang="en-US" altLang="ja-JP" dirty="0"/>
              <a:t>7</a:t>
            </a:r>
            <a:r>
              <a:rPr kumimoji="1" lang="ja-JP" altLang="en-US" dirty="0"/>
              <a:t>　人々</a:t>
            </a:r>
            <a:r>
              <a:rPr kumimoji="1" lang="en-US" altLang="ja-JP" dirty="0"/>
              <a:t>/</a:t>
            </a:r>
            <a:r>
              <a:rPr kumimoji="1" lang="ja-JP" altLang="en-US" dirty="0"/>
              <a:t>コミュニティを中心とする協働・連携　　</a:t>
            </a:r>
            <a:r>
              <a:rPr kumimoji="1" lang="en-US" altLang="ja-JP" dirty="0"/>
              <a:t>8</a:t>
            </a:r>
            <a:r>
              <a:rPr kumimoji="1" lang="ja-JP" altLang="en-US" dirty="0"/>
              <a:t>　合意と解決を導くコミュニケーション</a:t>
            </a:r>
          </a:p>
          <a:p>
            <a:endParaRPr kumimoji="1" lang="ja-JP" altLang="en-US" dirty="0"/>
          </a:p>
        </p:txBody>
      </p:sp>
      <p:sp>
        <p:nvSpPr>
          <p:cNvPr id="4" name="スライド番号プレースホルダー 3">
            <a:extLst>
              <a:ext uri="{FF2B5EF4-FFF2-40B4-BE49-F238E27FC236}">
                <a16:creationId xmlns:a16="http://schemas.microsoft.com/office/drawing/2014/main" id="{986527B2-26EC-33BF-0E7E-4E1DA1F9D4C3}"/>
              </a:ext>
            </a:extLst>
          </p:cNvPr>
          <p:cNvSpPr>
            <a:spLocks noGrp="1"/>
          </p:cNvSpPr>
          <p:nvPr>
            <p:ph type="sldNum" sz="quarter" idx="5"/>
          </p:nvPr>
        </p:nvSpPr>
        <p:spPr/>
        <p:txBody>
          <a:bodyPr/>
          <a:lstStyle/>
          <a:p>
            <a:pPr marL="0" marR="0" lvl="0" indent="0" algn="r" defTabSz="458572" rtl="0" eaLnBrk="1" fontAlgn="auto" latinLnBrk="0" hangingPunct="1">
              <a:lnSpc>
                <a:spcPct val="100000"/>
              </a:lnSpc>
              <a:spcBef>
                <a:spcPts val="0"/>
              </a:spcBef>
              <a:spcAft>
                <a:spcPts val="0"/>
              </a:spcAft>
              <a:buClrTx/>
              <a:buSzTx/>
              <a:buFontTx/>
              <a:buNone/>
              <a:tabLst/>
              <a:defRPr/>
            </a:pPr>
            <a:fld id="{20B0F19E-0F77-415A-8587-6CD6B9234396}"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458572"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4946432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A2109F-D662-765E-E8C2-418AA1EDA1A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223D5D5F-94CB-5486-FEA2-775EDD63424B}"/>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E8EF116-DC42-04F6-6946-F3CBF8D2D72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FCC0A042-0D4F-3FD6-56A0-DCB6D76AF567}"/>
              </a:ext>
            </a:extLst>
          </p:cNvPr>
          <p:cNvSpPr>
            <a:spLocks noGrp="1"/>
          </p:cNvSpPr>
          <p:nvPr>
            <p:ph type="sldNum" sz="quarter" idx="5"/>
          </p:nvPr>
        </p:nvSpPr>
        <p:spPr/>
        <p:txBody>
          <a:bodyPr/>
          <a:lstStyle/>
          <a:p>
            <a:fld id="{4EA8EAF1-171F-49A8-A450-D70C2D228813}" type="slidenum">
              <a:rPr kumimoji="1" lang="ja-JP" altLang="en-US" smtClean="0"/>
              <a:t>13</a:t>
            </a:fld>
            <a:endParaRPr kumimoji="1" lang="ja-JP" altLang="en-US"/>
          </a:p>
        </p:txBody>
      </p:sp>
    </p:spTree>
    <p:extLst>
      <p:ext uri="{BB962C8B-B14F-4D97-AF65-F5344CB8AC3E}">
        <p14:creationId xmlns:p14="http://schemas.microsoft.com/office/powerpoint/2010/main" val="15134123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A8EAF1-171F-49A8-A450-D70C2D228813}"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3224399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コアは実践者に内在するもの、学習や経験によって蓄積・進化・深化していくもの。</a:t>
            </a:r>
            <a:endParaRPr kumimoji="1" lang="en-US" altLang="ja-JP" dirty="0"/>
          </a:p>
          <a:p>
            <a:r>
              <a:rPr kumimoji="1" lang="ja-JP" altLang="en-US" dirty="0"/>
              <a:t>各種基準や指針を通して（黄緑）、保健師活動として表出・提供される（ブルー）。</a:t>
            </a:r>
          </a:p>
        </p:txBody>
      </p:sp>
      <p:sp>
        <p:nvSpPr>
          <p:cNvPr id="4" name="スライド番号プレースホルダー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A8EAF1-171F-49A8-A450-D70C2D228813}"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87404709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日本公衆衛生学会・公衆衛生看護のあり方に関する委員会提供スライド</a:t>
            </a:r>
            <a:endParaRPr kumimoji="1" lang="en-US" altLang="ja-JP" dirty="0"/>
          </a:p>
          <a:p>
            <a:r>
              <a:rPr kumimoji="1" lang="en-US" altLang="ja-JP" dirty="0"/>
              <a:t>2024.4.11.</a:t>
            </a:r>
            <a:r>
              <a:rPr kumimoji="1" lang="ja-JP" altLang="en-US" dirty="0"/>
              <a:t>岡本作成 </a:t>
            </a:r>
            <a:r>
              <a:rPr kumimoji="1" lang="en-US" altLang="ja-JP" dirty="0"/>
              <a:t>Ver1.</a:t>
            </a:r>
            <a:r>
              <a:rPr kumimoji="1" lang="ja-JP" altLang="en-US" dirty="0"/>
              <a:t>→</a:t>
            </a:r>
            <a:r>
              <a:rPr kumimoji="1" lang="en-US" altLang="ja-JP" dirty="0"/>
              <a:t>4.15</a:t>
            </a:r>
            <a:r>
              <a:rPr kumimoji="1" lang="ja-JP" altLang="en-US" dirty="0"/>
              <a:t>大森案受け追記 </a:t>
            </a:r>
            <a:r>
              <a:rPr kumimoji="1" lang="en-US" altLang="ja-JP" dirty="0"/>
              <a:t>Ver3.</a:t>
            </a:r>
            <a:r>
              <a:rPr kumimoji="1" lang="ja-JP" altLang="en-US" dirty="0"/>
              <a:t>→</a:t>
            </a:r>
            <a:r>
              <a:rPr kumimoji="1" lang="en-US" altLang="ja-JP" dirty="0"/>
              <a:t>4.17Ver4.</a:t>
            </a:r>
            <a:r>
              <a:rPr kumimoji="1" lang="ja-JP" altLang="en-US" dirty="0"/>
              <a:t>→</a:t>
            </a:r>
            <a:r>
              <a:rPr kumimoji="1" lang="en-US" altLang="ja-JP" dirty="0"/>
              <a:t>Ver5</a:t>
            </a:r>
            <a:r>
              <a:rPr kumimoji="1" lang="ja-JP" altLang="en-US" dirty="0"/>
              <a:t>．</a:t>
            </a:r>
            <a:endParaRPr kumimoji="1" lang="en-US" altLang="ja-JP" dirty="0"/>
          </a:p>
          <a:p>
            <a:endParaRPr kumimoji="1" lang="en-US" altLang="ja-JP" dirty="0"/>
          </a:p>
          <a:p>
            <a:r>
              <a:rPr kumimoji="1" lang="en-US" altLang="ja-JP" dirty="0"/>
              <a:t>CLBAPHP (The Council on Linkages Between Academia and Public Health Practice). 2014. Core Competencies for Public Health Professionals. Available online at http://www.phf.org/resourcestools/Documents/Core_ Competencies_for_Public_Health_Professionals_2014June.pdf (accessed July 18, 2017). </a:t>
            </a:r>
            <a:endParaRPr kumimoji="1" lang="ja-JP" altLang="en-US" dirty="0"/>
          </a:p>
        </p:txBody>
      </p:sp>
      <p:sp>
        <p:nvSpPr>
          <p:cNvPr id="4" name="スライド番号プレースホルダー 3"/>
          <p:cNvSpPr>
            <a:spLocks noGrp="1"/>
          </p:cNvSpPr>
          <p:nvPr>
            <p:ph type="sldNum" sz="quarter" idx="5"/>
          </p:nvPr>
        </p:nvSpPr>
        <p:spPr/>
        <p:txBody>
          <a:bodyPr/>
          <a:lstStyle/>
          <a:p>
            <a:pPr marL="0" marR="0" lvl="0" indent="0" algn="r" defTabSz="917236" rtl="0" eaLnBrk="1" fontAlgn="auto" latinLnBrk="0" hangingPunct="1">
              <a:lnSpc>
                <a:spcPct val="100000"/>
              </a:lnSpc>
              <a:spcBef>
                <a:spcPts val="0"/>
              </a:spcBef>
              <a:spcAft>
                <a:spcPts val="0"/>
              </a:spcAft>
              <a:buClrTx/>
              <a:buSzTx/>
              <a:buFontTx/>
              <a:buNone/>
              <a:tabLst/>
              <a:defRPr/>
            </a:pPr>
            <a:fld id="{61A50FA5-402A-4C18-9D19-61073C7C97D9}" type="slidenum">
              <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7236" rtl="0" eaLnBrk="1" fontAlgn="auto" latinLnBrk="0" hangingPunct="1">
                <a:lnSpc>
                  <a:spcPct val="100000"/>
                </a:lnSpc>
                <a:spcBef>
                  <a:spcPts val="0"/>
                </a:spcBef>
                <a:spcAft>
                  <a:spcPts val="0"/>
                </a:spcAft>
                <a:buClrTx/>
                <a:buSzTx/>
                <a:buFontTx/>
                <a:buNone/>
                <a:tabLst/>
                <a:defRPr/>
              </a:pPr>
              <a:t>16</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2869433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EA8EAF1-171F-49A8-A450-D70C2D228813}" type="slidenum">
              <a:rPr kumimoji="1" lang="ja-JP" altLang="en-US" smtClean="0"/>
              <a:t>2</a:t>
            </a:fld>
            <a:endParaRPr kumimoji="1" lang="ja-JP" altLang="en-US"/>
          </a:p>
        </p:txBody>
      </p:sp>
    </p:spTree>
    <p:extLst>
      <p:ext uri="{BB962C8B-B14F-4D97-AF65-F5344CB8AC3E}">
        <p14:creationId xmlns:p14="http://schemas.microsoft.com/office/powerpoint/2010/main" val="20744941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EA8EAF1-171F-49A8-A450-D70C2D228813}" type="slidenum">
              <a:rPr kumimoji="1" lang="ja-JP" altLang="en-US" smtClean="0"/>
              <a:t>3</a:t>
            </a:fld>
            <a:endParaRPr kumimoji="1" lang="ja-JP" altLang="en-US"/>
          </a:p>
        </p:txBody>
      </p:sp>
    </p:spTree>
    <p:extLst>
      <p:ext uri="{BB962C8B-B14F-4D97-AF65-F5344CB8AC3E}">
        <p14:creationId xmlns:p14="http://schemas.microsoft.com/office/powerpoint/2010/main" val="5663310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pPr defTabSz="914948">
              <a:defRPr/>
            </a:pPr>
            <a:fld id="{CCF7AC94-B611-4995-9073-171D54F066A5}" type="slidenum">
              <a:rPr lang="ja-JP" altLang="en-US">
                <a:solidFill>
                  <a:prstClr val="black"/>
                </a:solidFill>
                <a:latin typeface="游ゴシック" panose="020F0502020204030204"/>
                <a:ea typeface="游ゴシック" panose="020B0400000000000000" pitchFamily="50" charset="-128"/>
              </a:rPr>
              <a:pPr defTabSz="914948">
                <a:defRPr/>
              </a:pPr>
              <a:t>4</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35505406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281F67-27AE-171C-5F32-E7D4E1DEDE9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568C12F-C8D6-EE61-D9A5-9350AA3B079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A3ACC73-591E-6831-34E0-BEF550AA7ED4}"/>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B67BDC6-71CB-B07B-5C25-721FF7FCE459}"/>
              </a:ext>
            </a:extLst>
          </p:cNvPr>
          <p:cNvSpPr>
            <a:spLocks noGrp="1"/>
          </p:cNvSpPr>
          <p:nvPr>
            <p:ph type="sldNum" sz="quarter" idx="5"/>
          </p:nvPr>
        </p:nvSpPr>
        <p:spPr/>
        <p:txBody>
          <a:bodyPr/>
          <a:lstStyle/>
          <a:p>
            <a:fld id="{4EA8EAF1-171F-49A8-A450-D70C2D228813}" type="slidenum">
              <a:rPr kumimoji="1" lang="ja-JP" altLang="en-US" smtClean="0"/>
              <a:t>5</a:t>
            </a:fld>
            <a:endParaRPr kumimoji="1" lang="ja-JP" altLang="en-US"/>
          </a:p>
        </p:txBody>
      </p:sp>
    </p:spTree>
    <p:extLst>
      <p:ext uri="{BB962C8B-B14F-4D97-AF65-F5344CB8AC3E}">
        <p14:creationId xmlns:p14="http://schemas.microsoft.com/office/powerpoint/2010/main" val="22329945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p:txBody>
      </p:sp>
      <p:sp>
        <p:nvSpPr>
          <p:cNvPr id="4" name="スライド番号プレースホルダー 3"/>
          <p:cNvSpPr>
            <a:spLocks noGrp="1"/>
          </p:cNvSpPr>
          <p:nvPr>
            <p:ph type="sldNum" sz="quarter" idx="5"/>
          </p:nvPr>
        </p:nvSpPr>
        <p:spPr/>
        <p:txBody>
          <a:bodyPr/>
          <a:lstStyle/>
          <a:p>
            <a:fld id="{4EA8EAF1-171F-49A8-A450-D70C2D228813}" type="slidenum">
              <a:rPr kumimoji="1" lang="ja-JP" altLang="en-US" smtClean="0"/>
              <a:t>6</a:t>
            </a:fld>
            <a:endParaRPr kumimoji="1" lang="ja-JP" altLang="en-US"/>
          </a:p>
        </p:txBody>
      </p:sp>
    </p:spTree>
    <p:extLst>
      <p:ext uri="{BB962C8B-B14F-4D97-AF65-F5344CB8AC3E}">
        <p14:creationId xmlns:p14="http://schemas.microsoft.com/office/powerpoint/2010/main" val="36113092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5B4078-3CF6-1291-F2E6-011AEC310AEB}"/>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E17D437-2767-23EC-ED69-8F062686C6D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72EEC8E9-7B48-C215-B241-8B6754A6DE8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3DF813D-9DE5-65E8-6680-3E9B3B0073B5}"/>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EA8EAF1-171F-49A8-A450-D70C2D228813}" type="slidenum">
              <a:rPr kumimoji="1" lang="ja-JP" altLang="en-US" sz="1200" b="0" i="0" u="none" strike="noStrike" kern="1200" cap="none" spc="0" normalizeH="0" baseline="0" noProof="0" smtClean="0">
                <a:ln>
                  <a:noFill/>
                </a:ln>
                <a:solidFill>
                  <a:prstClr val="black"/>
                </a:solidFill>
                <a:effectLst/>
                <a:uLnTx/>
                <a:uFillTx/>
                <a:latin typeface="游ゴシック" panose="020F0502020204030204"/>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a:ln>
                <a:noFill/>
              </a:ln>
              <a:solidFill>
                <a:prstClr val="black"/>
              </a:solidFill>
              <a:effectLst/>
              <a:uLnTx/>
              <a:uFillTx/>
              <a:latin typeface="游ゴシック" panose="020F0502020204030204"/>
              <a:ea typeface="游ゴシック" panose="020B0400000000000000" pitchFamily="50" charset="-128"/>
              <a:cs typeface="+mn-cs"/>
            </a:endParaRPr>
          </a:p>
        </p:txBody>
      </p:sp>
    </p:spTree>
    <p:extLst>
      <p:ext uri="{BB962C8B-B14F-4D97-AF65-F5344CB8AC3E}">
        <p14:creationId xmlns:p14="http://schemas.microsoft.com/office/powerpoint/2010/main" val="19265251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5"/>
          </p:nvPr>
        </p:nvSpPr>
        <p:spPr/>
        <p:txBody>
          <a:bodyPr/>
          <a:lstStyle/>
          <a:p>
            <a:pPr defTabSz="914948">
              <a:defRPr/>
            </a:pPr>
            <a:fld id="{4EA8EAF1-171F-49A8-A450-D70C2D228813}" type="slidenum">
              <a:rPr lang="ja-JP" altLang="en-US">
                <a:solidFill>
                  <a:prstClr val="black"/>
                </a:solidFill>
                <a:latin typeface="游ゴシック" panose="020F0502020204030204"/>
                <a:ea typeface="游ゴシック" panose="020B0400000000000000" pitchFamily="50" charset="-128"/>
              </a:rPr>
              <a:pPr defTabSz="914948">
                <a:defRPr/>
              </a:pPr>
              <a:t>8</a:t>
            </a:fld>
            <a:endParaRPr lang="ja-JP" altLang="en-US">
              <a:solidFill>
                <a:prstClr val="black"/>
              </a:solidFill>
              <a:latin typeface="游ゴシック" panose="020F0502020204030204"/>
              <a:ea typeface="游ゴシック" panose="020B0400000000000000" pitchFamily="50" charset="-128"/>
            </a:endParaRPr>
          </a:p>
        </p:txBody>
      </p:sp>
    </p:spTree>
    <p:extLst>
      <p:ext uri="{BB962C8B-B14F-4D97-AF65-F5344CB8AC3E}">
        <p14:creationId xmlns:p14="http://schemas.microsoft.com/office/powerpoint/2010/main" val="6879184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b="0" dirty="0"/>
              <a:t>2025.3</a:t>
            </a:r>
            <a:r>
              <a:rPr kumimoji="1" lang="ja-JP" altLang="en-US" b="0" dirty="0"/>
              <a:t>月版 看護</a:t>
            </a:r>
            <a:r>
              <a:rPr kumimoji="1" lang="en-US" altLang="ja-JP" b="0" dirty="0"/>
              <a:t>10.SO</a:t>
            </a:r>
            <a:r>
              <a:rPr kumimoji="1" lang="ja-JP" altLang="en-US" b="0" dirty="0"/>
              <a:t>を活動に移動</a:t>
            </a:r>
            <a:endParaRPr kumimoji="1" lang="en-US" altLang="ja-JP" b="0" dirty="0"/>
          </a:p>
          <a:p>
            <a:r>
              <a:rPr kumimoji="1" lang="ja-JP" altLang="en-US" dirty="0"/>
              <a:t>原典：</a:t>
            </a:r>
            <a:r>
              <a:rPr kumimoji="1" lang="en-US" altLang="ja-JP" dirty="0"/>
              <a:t>https://doi.org/10.15078/jjphn.13.1_54</a:t>
            </a:r>
          </a:p>
          <a:p>
            <a:r>
              <a:rPr kumimoji="1" lang="ja-JP" altLang="en-US" dirty="0"/>
              <a:t>日本公衆衛生看護学会誌　</a:t>
            </a:r>
            <a:r>
              <a:rPr kumimoji="1" lang="en-US" altLang="ja-JP" dirty="0"/>
              <a:t>JJPHN Vol.13 No.1 (2024)</a:t>
            </a:r>
          </a:p>
          <a:p>
            <a:r>
              <a:rPr kumimoji="1" lang="ja-JP" altLang="en-US" dirty="0"/>
              <a:t>保健師の未来を拓くプロジェクト　</a:t>
            </a:r>
            <a:r>
              <a:rPr kumimoji="1" lang="en-US" altLang="ja-JP" dirty="0"/>
              <a:t>2023</a:t>
            </a:r>
            <a:r>
              <a:rPr kumimoji="1" lang="ja-JP" altLang="en-US" dirty="0"/>
              <a:t>年度報告　第</a:t>
            </a:r>
            <a:r>
              <a:rPr kumimoji="1" lang="en-US" altLang="ja-JP" dirty="0"/>
              <a:t>1</a:t>
            </a:r>
            <a:r>
              <a:rPr kumimoji="1" lang="ja-JP" altLang="en-US" dirty="0"/>
              <a:t>報</a:t>
            </a:r>
            <a:r>
              <a:rPr kumimoji="1" lang="en-US" altLang="ja-JP" dirty="0"/>
              <a:t>2023</a:t>
            </a:r>
            <a:r>
              <a:rPr kumimoji="1" lang="ja-JP" altLang="en-US" dirty="0"/>
              <a:t>年度の経過と保健師のコアに関するデルファイ調査 （中間報告）</a:t>
            </a:r>
            <a:endParaRPr kumimoji="1" lang="en-US" altLang="ja-JP" dirty="0"/>
          </a:p>
          <a:p>
            <a:r>
              <a:rPr kumimoji="1" lang="ja-JP" altLang="en-US" dirty="0"/>
              <a:t>全国保健師長会・全国保健師教育機関協議会・日本公衆衛生看護学会 </a:t>
            </a:r>
            <a:r>
              <a:rPr kumimoji="1" lang="en-US" altLang="ja-JP" dirty="0"/>
              <a:t>2023–2024</a:t>
            </a:r>
            <a:r>
              <a:rPr kumimoji="1" lang="ja-JP" altLang="en-US" dirty="0"/>
              <a:t>年度合同事業企画班：岡本玲子</a:t>
            </a:r>
            <a:r>
              <a:rPr kumimoji="1" lang="en-US" altLang="ja-JP" dirty="0"/>
              <a:t>1)</a:t>
            </a:r>
            <a:r>
              <a:rPr kumimoji="1" lang="ja-JP" altLang="en-US" dirty="0"/>
              <a:t>，岸恵美子</a:t>
            </a:r>
            <a:r>
              <a:rPr kumimoji="1" lang="en-US" altLang="ja-JP" dirty="0"/>
              <a:t>2)</a:t>
            </a:r>
            <a:r>
              <a:rPr kumimoji="1" lang="ja-JP" altLang="en-US" dirty="0"/>
              <a:t>，松本珠実</a:t>
            </a:r>
            <a:r>
              <a:rPr kumimoji="1" lang="en-US" altLang="ja-JP" dirty="0"/>
              <a:t>3)</a:t>
            </a:r>
            <a:r>
              <a:rPr kumimoji="1" lang="ja-JP" altLang="en-US" dirty="0"/>
              <a:t>，臺　有桂</a:t>
            </a:r>
            <a:r>
              <a:rPr kumimoji="1" lang="en-US" altLang="ja-JP" dirty="0"/>
              <a:t>4)</a:t>
            </a:r>
            <a:r>
              <a:rPr kumimoji="1" lang="ja-JP" altLang="en-US" dirty="0"/>
              <a:t>操舵班：村嶋幸代</a:t>
            </a:r>
            <a:r>
              <a:rPr kumimoji="1" lang="en-US" altLang="ja-JP" dirty="0"/>
              <a:t>5)</a:t>
            </a:r>
            <a:r>
              <a:rPr kumimoji="1" lang="ja-JP" altLang="en-US" dirty="0"/>
              <a:t>，麻原きよみ</a:t>
            </a:r>
            <a:r>
              <a:rPr kumimoji="1" lang="en-US" altLang="ja-JP" dirty="0"/>
              <a:t>6)</a:t>
            </a:r>
            <a:r>
              <a:rPr kumimoji="1" lang="ja-JP" altLang="en-US" dirty="0"/>
              <a:t>，佐伯和子</a:t>
            </a:r>
            <a:r>
              <a:rPr kumimoji="1" lang="en-US" altLang="ja-JP" dirty="0"/>
              <a:t>7)</a:t>
            </a:r>
            <a:r>
              <a:rPr kumimoji="1" lang="ja-JP" altLang="en-US" dirty="0"/>
              <a:t>，荒木田美香子</a:t>
            </a:r>
            <a:r>
              <a:rPr kumimoji="1" lang="en-US" altLang="ja-JP" dirty="0"/>
              <a:t>8)</a:t>
            </a:r>
            <a:r>
              <a:rPr kumimoji="1" lang="ja-JP" altLang="en-US" dirty="0"/>
              <a:t>メンバー（</a:t>
            </a:r>
            <a:r>
              <a:rPr kumimoji="1" lang="en-US" altLang="ja-JP" dirty="0"/>
              <a:t>50</a:t>
            </a:r>
            <a:r>
              <a:rPr kumimoji="1" lang="ja-JP" altLang="en-US" dirty="0"/>
              <a:t>音順）：井口　理</a:t>
            </a:r>
            <a:r>
              <a:rPr kumimoji="1" lang="en-US" altLang="ja-JP" dirty="0"/>
              <a:t>9)</a:t>
            </a:r>
            <a:r>
              <a:rPr kumimoji="1" lang="ja-JP" altLang="en-US" dirty="0"/>
              <a:t>，和泉比佐子</a:t>
            </a:r>
            <a:r>
              <a:rPr kumimoji="1" lang="en-US" altLang="ja-JP" dirty="0"/>
              <a:t>10)</a:t>
            </a:r>
            <a:r>
              <a:rPr kumimoji="1" lang="ja-JP" altLang="en-US" dirty="0"/>
              <a:t>，岩本里織</a:t>
            </a:r>
            <a:r>
              <a:rPr kumimoji="1" lang="en-US" altLang="ja-JP" dirty="0"/>
              <a:t>11)</a:t>
            </a:r>
            <a:r>
              <a:rPr kumimoji="1" lang="ja-JP" altLang="en-US" dirty="0"/>
              <a:t>，遠藤雅幸</a:t>
            </a:r>
            <a:r>
              <a:rPr kumimoji="1" lang="en-US" altLang="ja-JP" dirty="0"/>
              <a:t>8)</a:t>
            </a:r>
            <a:r>
              <a:rPr kumimoji="1" lang="ja-JP" altLang="en-US" dirty="0"/>
              <a:t>， 唐川祐一</a:t>
            </a:r>
            <a:r>
              <a:rPr kumimoji="1" lang="en-US" altLang="ja-JP" dirty="0"/>
              <a:t>12)</a:t>
            </a:r>
            <a:r>
              <a:rPr kumimoji="1" lang="ja-JP" altLang="en-US" dirty="0"/>
              <a:t>，坂田　祥</a:t>
            </a:r>
            <a:r>
              <a:rPr kumimoji="1" lang="en-US" altLang="ja-JP" dirty="0"/>
              <a:t>13)</a:t>
            </a:r>
            <a:r>
              <a:rPr kumimoji="1" lang="ja-JP" altLang="en-US" dirty="0"/>
              <a:t>，古橋完美</a:t>
            </a:r>
            <a:r>
              <a:rPr kumimoji="1" lang="en-US" altLang="ja-JP" dirty="0"/>
              <a:t>14)</a:t>
            </a:r>
            <a:r>
              <a:rPr kumimoji="1" lang="ja-JP" altLang="en-US" dirty="0"/>
              <a:t>，前田　香</a:t>
            </a:r>
            <a:r>
              <a:rPr kumimoji="1" lang="en-US" altLang="ja-JP" dirty="0"/>
              <a:t>15)</a:t>
            </a:r>
            <a:r>
              <a:rPr kumimoji="1" lang="ja-JP" altLang="en-US" dirty="0"/>
              <a:t>， 松原三智子</a:t>
            </a:r>
            <a:r>
              <a:rPr kumimoji="1" lang="en-US" altLang="ja-JP" dirty="0"/>
              <a:t>16)</a:t>
            </a:r>
            <a:r>
              <a:rPr kumimoji="1" lang="ja-JP" altLang="en-US" dirty="0"/>
              <a:t>，三森寧子</a:t>
            </a:r>
            <a:r>
              <a:rPr kumimoji="1" lang="en-US" altLang="ja-JP" dirty="0"/>
              <a:t>17)</a:t>
            </a:r>
            <a:r>
              <a:rPr kumimoji="1" lang="ja-JP" altLang="en-US" dirty="0"/>
              <a:t>，茂木りほ</a:t>
            </a:r>
            <a:r>
              <a:rPr kumimoji="1" lang="en-US" altLang="ja-JP" dirty="0"/>
              <a:t>18)</a:t>
            </a:r>
            <a:r>
              <a:rPr kumimoji="1" lang="ja-JP" altLang="en-US" dirty="0"/>
              <a:t>，吉村史子</a:t>
            </a:r>
            <a:r>
              <a:rPr kumimoji="1" lang="en-US" altLang="ja-JP" dirty="0"/>
              <a:t>19) </a:t>
            </a:r>
            <a:endParaRPr kumimoji="1" lang="ja-JP" altLang="en-US" dirty="0"/>
          </a:p>
        </p:txBody>
      </p:sp>
      <p:sp>
        <p:nvSpPr>
          <p:cNvPr id="4" name="スライド番号プレースホルダー 3"/>
          <p:cNvSpPr>
            <a:spLocks noGrp="1"/>
          </p:cNvSpPr>
          <p:nvPr>
            <p:ph type="sldNum" sz="quarter" idx="5"/>
          </p:nvPr>
        </p:nvSpPr>
        <p:spPr/>
        <p:txBody>
          <a:bodyPr/>
          <a:lstStyle/>
          <a:p>
            <a:fld id="{4EA8EAF1-171F-49A8-A450-D70C2D228813}" type="slidenum">
              <a:rPr kumimoji="1" lang="ja-JP" altLang="en-US" smtClean="0"/>
              <a:t>9</a:t>
            </a:fld>
            <a:endParaRPr kumimoji="1" lang="ja-JP" altLang="en-US"/>
          </a:p>
        </p:txBody>
      </p:sp>
    </p:spTree>
    <p:extLst>
      <p:ext uri="{BB962C8B-B14F-4D97-AF65-F5344CB8AC3E}">
        <p14:creationId xmlns:p14="http://schemas.microsoft.com/office/powerpoint/2010/main" val="31730800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09D9A93-F972-B477-5D76-2F922FA51F5F}"/>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dirty="0"/>
              <a:t>マスター タイトルの書式設定</a:t>
            </a:r>
          </a:p>
        </p:txBody>
      </p:sp>
      <p:sp>
        <p:nvSpPr>
          <p:cNvPr id="3" name="字幕 2">
            <a:extLst>
              <a:ext uri="{FF2B5EF4-FFF2-40B4-BE49-F238E27FC236}">
                <a16:creationId xmlns:a16="http://schemas.microsoft.com/office/drawing/2014/main" id="{EA242FD3-1DD7-B297-E9B2-12CCD0C1947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3C5EDC27-F2F5-0077-CCEB-3186DAF6B2F3}"/>
              </a:ext>
            </a:extLst>
          </p:cNvPr>
          <p:cNvSpPr>
            <a:spLocks noGrp="1"/>
          </p:cNvSpPr>
          <p:nvPr>
            <p:ph type="dt" sz="half" idx="10"/>
          </p:nvPr>
        </p:nvSpPr>
        <p:spPr/>
        <p:txBody>
          <a:bodyPr/>
          <a:lstStyle/>
          <a:p>
            <a:fld id="{420EE338-8F91-4DBA-9A8C-5C2391A7E6BB}"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A1D305F8-4BA0-2680-013B-59CAFE2B43E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434BEE3-A2C3-1A35-101F-D848D23265DD}"/>
              </a:ext>
            </a:extLst>
          </p:cNvPr>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5840755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808C851-3239-72AF-28DF-323EFB3546F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85C0D38-A450-6FC0-06A8-DDAD26DC60A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DB7DBC0-10B8-9B71-D67B-D5DCEF3A6B9B}"/>
              </a:ext>
            </a:extLst>
          </p:cNvPr>
          <p:cNvSpPr>
            <a:spLocks noGrp="1"/>
          </p:cNvSpPr>
          <p:nvPr>
            <p:ph type="dt" sz="half" idx="10"/>
          </p:nvPr>
        </p:nvSpPr>
        <p:spPr/>
        <p:txBody>
          <a:bodyPr/>
          <a:lstStyle/>
          <a:p>
            <a:fld id="{2E1F4676-2126-40D9-862C-125AA6A8E364}"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8F636B44-06C4-4E14-A084-AB61F3E6F01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59E4388-0181-CD2B-2737-4708E48910C7}"/>
              </a:ext>
            </a:extLst>
          </p:cNvPr>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420766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53EC8989-64A6-75A1-0226-2FE668DE6307}"/>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4818304-5D6C-FFAD-791D-1743B62290C3}"/>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EC36444-94C6-8FC0-B204-825ADB37EDA3}"/>
              </a:ext>
            </a:extLst>
          </p:cNvPr>
          <p:cNvSpPr>
            <a:spLocks noGrp="1"/>
          </p:cNvSpPr>
          <p:nvPr>
            <p:ph type="dt" sz="half" idx="10"/>
          </p:nvPr>
        </p:nvSpPr>
        <p:spPr/>
        <p:txBody>
          <a:bodyPr/>
          <a:lstStyle/>
          <a:p>
            <a:fld id="{3B5B778B-A8D0-47FA-932B-4538A6BDD3B0}"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5ADDD297-E7C8-D682-8333-34BB54DDF2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EAAB961-EDFD-F98E-9A60-5312A66DA0C5}"/>
              </a:ext>
            </a:extLst>
          </p:cNvPr>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25164532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BE93ED3-916C-4724-FC29-C6C7FFE1F475}"/>
              </a:ext>
            </a:extLst>
          </p:cNvPr>
          <p:cNvSpPr>
            <a:spLocks noGrp="1"/>
          </p:cNvSpPr>
          <p:nvPr>
            <p:ph type="ctrTitle"/>
          </p:nvPr>
        </p:nvSpPr>
        <p:spPr>
          <a:xfrm>
            <a:off x="1524000" y="1122363"/>
            <a:ext cx="9144000" cy="2387600"/>
          </a:xfrm>
        </p:spPr>
        <p:txBody>
          <a:bodyPr anchor="b"/>
          <a:lstStyle>
            <a:lvl1pPr algn="ctr">
              <a:defRPr sz="45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9FC2C2-5A28-14FC-F226-16E291DCA4A5}"/>
              </a:ext>
            </a:extLst>
          </p:cNvPr>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9A1BD9F2-2C2B-6A52-A908-B48F3AD39D78}"/>
              </a:ext>
            </a:extLst>
          </p:cNvPr>
          <p:cNvSpPr>
            <a:spLocks noGrp="1"/>
          </p:cNvSpPr>
          <p:nvPr>
            <p:ph type="dt" sz="half" idx="10"/>
          </p:nvPr>
        </p:nvSpPr>
        <p:spPr/>
        <p:txBody>
          <a:bodyPr/>
          <a:lstStyle/>
          <a:p>
            <a:fld id="{F54B4795-1ECD-4008-8217-EF5E1B209E5A}"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E63CE05D-9BF8-E94C-BC8D-CF922A59536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DBA1C86-E1BE-8E09-9398-9DB57FA4E412}"/>
              </a:ext>
            </a:extLst>
          </p:cNvPr>
          <p:cNvSpPr>
            <a:spLocks noGrp="1"/>
          </p:cNvSpPr>
          <p:nvPr>
            <p:ph type="sldNum" sz="quarter" idx="12"/>
          </p:nvPr>
        </p:nvSpPr>
        <p:spPr/>
        <p:txBody>
          <a:body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2068995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124C492-C218-06A3-139D-9A187EFA018E}"/>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BC22C4F-80C9-50D2-AB3B-2CF1C882A19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04D0EA9-B090-A061-DE45-11CF40587C5D}"/>
              </a:ext>
            </a:extLst>
          </p:cNvPr>
          <p:cNvSpPr>
            <a:spLocks noGrp="1"/>
          </p:cNvSpPr>
          <p:nvPr>
            <p:ph type="dt" sz="half" idx="10"/>
          </p:nvPr>
        </p:nvSpPr>
        <p:spPr/>
        <p:txBody>
          <a:bodyPr/>
          <a:lstStyle/>
          <a:p>
            <a:fld id="{781B42F7-9F38-4009-A6C2-E812AFAD14AA}"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947ED351-67BC-C01F-01D4-A5FA2732C959}"/>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602923A-FAEF-3B6C-2801-095B6E26D2BC}"/>
              </a:ext>
            </a:extLst>
          </p:cNvPr>
          <p:cNvSpPr>
            <a:spLocks noGrp="1"/>
          </p:cNvSpPr>
          <p:nvPr>
            <p:ph type="sldNum" sz="quarter" idx="12"/>
          </p:nvPr>
        </p:nvSpPr>
        <p:spPr/>
        <p:txBody>
          <a:body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18279711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AE4AD6-B13C-492C-65C8-0D5BD82ECCB3}"/>
              </a:ext>
            </a:extLst>
          </p:cNvPr>
          <p:cNvSpPr>
            <a:spLocks noGrp="1"/>
          </p:cNvSpPr>
          <p:nvPr>
            <p:ph type="title"/>
          </p:nvPr>
        </p:nvSpPr>
        <p:spPr>
          <a:xfrm>
            <a:off x="831851" y="1709740"/>
            <a:ext cx="10515600" cy="2852737"/>
          </a:xfrm>
        </p:spPr>
        <p:txBody>
          <a:bodyPr anchor="b"/>
          <a:lstStyle>
            <a:lvl1pPr>
              <a:defRPr sz="45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A1D7A30-FFA6-0B74-6639-BF7421B991C1}"/>
              </a:ext>
            </a:extLst>
          </p:cNvPr>
          <p:cNvSpPr>
            <a:spLocks noGrp="1"/>
          </p:cNvSpPr>
          <p:nvPr>
            <p:ph type="body" idx="1"/>
          </p:nvPr>
        </p:nvSpPr>
        <p:spPr>
          <a:xfrm>
            <a:off x="831851" y="4589465"/>
            <a:ext cx="105156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494C46C-98C5-F416-93B7-1BE166FF7CDE}"/>
              </a:ext>
            </a:extLst>
          </p:cNvPr>
          <p:cNvSpPr>
            <a:spLocks noGrp="1"/>
          </p:cNvSpPr>
          <p:nvPr>
            <p:ph type="dt" sz="half" idx="10"/>
          </p:nvPr>
        </p:nvSpPr>
        <p:spPr/>
        <p:txBody>
          <a:bodyPr/>
          <a:lstStyle/>
          <a:p>
            <a:fld id="{9A43826D-FC1C-4982-B37B-F32B4C379C99}"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4F5D5403-F7EC-26A5-CA2C-D31505A400A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87BBE4E-BDBA-C042-C37B-13B81AE83DBD}"/>
              </a:ext>
            </a:extLst>
          </p:cNvPr>
          <p:cNvSpPr>
            <a:spLocks noGrp="1"/>
          </p:cNvSpPr>
          <p:nvPr>
            <p:ph type="sldNum" sz="quarter" idx="12"/>
          </p:nvPr>
        </p:nvSpPr>
        <p:spPr/>
        <p:txBody>
          <a:body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42546717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B6FF62-D026-0B14-9EAE-C9711110657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B1425BD-47D9-3CBF-5C29-B1EF7E2B989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FF02F1D4-F880-77EB-F7F4-6D8A349716C5}"/>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DE6D2F85-C5E0-E8D6-31C5-269156BC78CD}"/>
              </a:ext>
            </a:extLst>
          </p:cNvPr>
          <p:cNvSpPr>
            <a:spLocks noGrp="1"/>
          </p:cNvSpPr>
          <p:nvPr>
            <p:ph type="dt" sz="half" idx="10"/>
          </p:nvPr>
        </p:nvSpPr>
        <p:spPr/>
        <p:txBody>
          <a:bodyPr/>
          <a:lstStyle/>
          <a:p>
            <a:fld id="{D3BDED44-2C5C-4CA3-9C0C-FCA095948A5A}" type="datetime1">
              <a:rPr kumimoji="1" lang="ja-JP" altLang="en-US" smtClean="0"/>
              <a:t>2025/10/3</a:t>
            </a:fld>
            <a:endParaRPr kumimoji="1" lang="ja-JP" altLang="en-US"/>
          </a:p>
        </p:txBody>
      </p:sp>
      <p:sp>
        <p:nvSpPr>
          <p:cNvPr id="6" name="フッター プレースホルダー 5">
            <a:extLst>
              <a:ext uri="{FF2B5EF4-FFF2-40B4-BE49-F238E27FC236}">
                <a16:creationId xmlns:a16="http://schemas.microsoft.com/office/drawing/2014/main" id="{4D50528B-DCC2-C0FD-A697-7553CA126B3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086AB0B-0D43-7F32-8068-031E9EC19DA6}"/>
              </a:ext>
            </a:extLst>
          </p:cNvPr>
          <p:cNvSpPr>
            <a:spLocks noGrp="1"/>
          </p:cNvSpPr>
          <p:nvPr>
            <p:ph type="sldNum" sz="quarter" idx="12"/>
          </p:nvPr>
        </p:nvSpPr>
        <p:spPr/>
        <p:txBody>
          <a:body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37395799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3559857-E20B-E3A5-C478-EE5204FA1C1A}"/>
              </a:ext>
            </a:extLst>
          </p:cNvPr>
          <p:cNvSpPr>
            <a:spLocks noGrp="1"/>
          </p:cNvSpPr>
          <p:nvPr>
            <p:ph type="title"/>
          </p:nvPr>
        </p:nvSpPr>
        <p:spPr>
          <a:xfrm>
            <a:off x="839788" y="365127"/>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A4169F3-C128-9321-29BB-9BB4E3476C0D}"/>
              </a:ext>
            </a:extLst>
          </p:cNvPr>
          <p:cNvSpPr>
            <a:spLocks noGrp="1"/>
          </p:cNvSpPr>
          <p:nvPr>
            <p:ph type="body" idx="1"/>
          </p:nvPr>
        </p:nvSpPr>
        <p:spPr>
          <a:xfrm>
            <a:off x="839789" y="1681163"/>
            <a:ext cx="5157787"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8CA80E25-B3DB-9785-C042-67422CFA5344}"/>
              </a:ext>
            </a:extLst>
          </p:cNvPr>
          <p:cNvSpPr>
            <a:spLocks noGrp="1"/>
          </p:cNvSpPr>
          <p:nvPr>
            <p:ph sz="half" idx="2"/>
          </p:nvPr>
        </p:nvSpPr>
        <p:spPr>
          <a:xfrm>
            <a:off x="839789"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2BDC757-38C8-54CE-4794-089B70C86039}"/>
              </a:ext>
            </a:extLst>
          </p:cNvPr>
          <p:cNvSpPr>
            <a:spLocks noGrp="1"/>
          </p:cNvSpPr>
          <p:nvPr>
            <p:ph type="body" sz="quarter" idx="3"/>
          </p:nvPr>
        </p:nvSpPr>
        <p:spPr>
          <a:xfrm>
            <a:off x="6172201" y="1681163"/>
            <a:ext cx="5183188"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0B86610-BE5D-DC69-EC7B-738E2D00FBE7}"/>
              </a:ext>
            </a:extLst>
          </p:cNvPr>
          <p:cNvSpPr>
            <a:spLocks noGrp="1"/>
          </p:cNvSpPr>
          <p:nvPr>
            <p:ph sz="quarter" idx="4"/>
          </p:nvPr>
        </p:nvSpPr>
        <p:spPr>
          <a:xfrm>
            <a:off x="6172201"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542255A-C2B5-A9D4-56E1-482B72CD91CD}"/>
              </a:ext>
            </a:extLst>
          </p:cNvPr>
          <p:cNvSpPr>
            <a:spLocks noGrp="1"/>
          </p:cNvSpPr>
          <p:nvPr>
            <p:ph type="dt" sz="half" idx="10"/>
          </p:nvPr>
        </p:nvSpPr>
        <p:spPr/>
        <p:txBody>
          <a:bodyPr/>
          <a:lstStyle/>
          <a:p>
            <a:fld id="{C649AEAA-23CC-49D2-9EE1-0CF2D4D6E4B6}" type="datetime1">
              <a:rPr kumimoji="1" lang="ja-JP" altLang="en-US" smtClean="0"/>
              <a:t>2025/10/3</a:t>
            </a:fld>
            <a:endParaRPr kumimoji="1" lang="ja-JP" altLang="en-US"/>
          </a:p>
        </p:txBody>
      </p:sp>
      <p:sp>
        <p:nvSpPr>
          <p:cNvPr id="8" name="フッター プレースホルダー 7">
            <a:extLst>
              <a:ext uri="{FF2B5EF4-FFF2-40B4-BE49-F238E27FC236}">
                <a16:creationId xmlns:a16="http://schemas.microsoft.com/office/drawing/2014/main" id="{0ED27B98-CF4A-8C79-5388-A41D216670BA}"/>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1AB14A71-1564-EADA-65D2-0A158C036E6A}"/>
              </a:ext>
            </a:extLst>
          </p:cNvPr>
          <p:cNvSpPr>
            <a:spLocks noGrp="1"/>
          </p:cNvSpPr>
          <p:nvPr>
            <p:ph type="sldNum" sz="quarter" idx="12"/>
          </p:nvPr>
        </p:nvSpPr>
        <p:spPr/>
        <p:txBody>
          <a:body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8743972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3916FD0-781D-CB72-F759-8B0BC4ED489A}"/>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AC40383D-8557-249E-3DE2-CB01B5E8BCDE}"/>
              </a:ext>
            </a:extLst>
          </p:cNvPr>
          <p:cNvSpPr>
            <a:spLocks noGrp="1"/>
          </p:cNvSpPr>
          <p:nvPr>
            <p:ph type="dt" sz="half" idx="10"/>
          </p:nvPr>
        </p:nvSpPr>
        <p:spPr/>
        <p:txBody>
          <a:bodyPr/>
          <a:lstStyle/>
          <a:p>
            <a:fld id="{C2CCC436-962B-4B35-A5AB-3E64766A969F}" type="datetime1">
              <a:rPr kumimoji="1" lang="ja-JP" altLang="en-US" smtClean="0"/>
              <a:t>2025/10/3</a:t>
            </a:fld>
            <a:endParaRPr kumimoji="1" lang="ja-JP" altLang="en-US"/>
          </a:p>
        </p:txBody>
      </p:sp>
      <p:sp>
        <p:nvSpPr>
          <p:cNvPr id="4" name="フッター プレースホルダー 3">
            <a:extLst>
              <a:ext uri="{FF2B5EF4-FFF2-40B4-BE49-F238E27FC236}">
                <a16:creationId xmlns:a16="http://schemas.microsoft.com/office/drawing/2014/main" id="{2F0F5D9E-0366-0D86-A278-56A32C59E1F5}"/>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A889A0F9-7833-FCDB-773E-50CFB91B007D}"/>
              </a:ext>
            </a:extLst>
          </p:cNvPr>
          <p:cNvSpPr>
            <a:spLocks noGrp="1"/>
          </p:cNvSpPr>
          <p:nvPr>
            <p:ph type="sldNum" sz="quarter" idx="12"/>
          </p:nvPr>
        </p:nvSpPr>
        <p:spPr/>
        <p:txBody>
          <a:body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35822920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29BDE4C0-E361-0FDF-A08A-01112F32573E}"/>
              </a:ext>
            </a:extLst>
          </p:cNvPr>
          <p:cNvSpPr>
            <a:spLocks noGrp="1"/>
          </p:cNvSpPr>
          <p:nvPr>
            <p:ph type="dt" sz="half" idx="10"/>
          </p:nvPr>
        </p:nvSpPr>
        <p:spPr/>
        <p:txBody>
          <a:bodyPr/>
          <a:lstStyle/>
          <a:p>
            <a:fld id="{2449DC44-D695-47C3-AE84-5C1BD574D855}" type="datetime1">
              <a:rPr kumimoji="1" lang="ja-JP" altLang="en-US" smtClean="0"/>
              <a:t>2025/10/3</a:t>
            </a:fld>
            <a:endParaRPr kumimoji="1" lang="ja-JP" altLang="en-US"/>
          </a:p>
        </p:txBody>
      </p:sp>
      <p:sp>
        <p:nvSpPr>
          <p:cNvPr id="3" name="フッター プレースホルダー 2">
            <a:extLst>
              <a:ext uri="{FF2B5EF4-FFF2-40B4-BE49-F238E27FC236}">
                <a16:creationId xmlns:a16="http://schemas.microsoft.com/office/drawing/2014/main" id="{F8BB057C-1A2C-675B-E872-9DA3277BC074}"/>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E26DC278-917E-3233-2A3F-41F85973595A}"/>
              </a:ext>
            </a:extLst>
          </p:cNvPr>
          <p:cNvSpPr>
            <a:spLocks noGrp="1"/>
          </p:cNvSpPr>
          <p:nvPr>
            <p:ph type="sldNum" sz="quarter" idx="12"/>
          </p:nvPr>
        </p:nvSpPr>
        <p:spPr/>
        <p:txBody>
          <a:body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8288465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70F5B9A-3D5B-7BAF-FC33-5AC83978A2D8}"/>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E35E5F2-64C3-7DEA-2F4C-D8D2407AFE0A}"/>
              </a:ext>
            </a:extLst>
          </p:cNvPr>
          <p:cNvSpPr>
            <a:spLocks noGrp="1"/>
          </p:cNvSpPr>
          <p:nvPr>
            <p:ph idx="1"/>
          </p:nvPr>
        </p:nvSpPr>
        <p:spPr>
          <a:xfrm>
            <a:off x="5183188" y="987427"/>
            <a:ext cx="617220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EE1F4B2-F1D8-221F-5927-F970601D6FFB}"/>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9E82F50-1631-F635-6108-4405CFB7494E}"/>
              </a:ext>
            </a:extLst>
          </p:cNvPr>
          <p:cNvSpPr>
            <a:spLocks noGrp="1"/>
          </p:cNvSpPr>
          <p:nvPr>
            <p:ph type="dt" sz="half" idx="10"/>
          </p:nvPr>
        </p:nvSpPr>
        <p:spPr/>
        <p:txBody>
          <a:bodyPr/>
          <a:lstStyle/>
          <a:p>
            <a:fld id="{DC518585-3A81-4059-9517-70828011C43B}" type="datetime1">
              <a:rPr kumimoji="1" lang="ja-JP" altLang="en-US" smtClean="0"/>
              <a:t>2025/10/3</a:t>
            </a:fld>
            <a:endParaRPr kumimoji="1" lang="ja-JP" altLang="en-US"/>
          </a:p>
        </p:txBody>
      </p:sp>
      <p:sp>
        <p:nvSpPr>
          <p:cNvPr id="6" name="フッター プレースホルダー 5">
            <a:extLst>
              <a:ext uri="{FF2B5EF4-FFF2-40B4-BE49-F238E27FC236}">
                <a16:creationId xmlns:a16="http://schemas.microsoft.com/office/drawing/2014/main" id="{C99E57E1-F34A-44FF-FEEB-3D8A2981AFE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54DFC5C7-942B-7970-441C-DB07119BFBB1}"/>
              </a:ext>
            </a:extLst>
          </p:cNvPr>
          <p:cNvSpPr>
            <a:spLocks noGrp="1"/>
          </p:cNvSpPr>
          <p:nvPr>
            <p:ph type="sldNum" sz="quarter" idx="12"/>
          </p:nvPr>
        </p:nvSpPr>
        <p:spPr/>
        <p:txBody>
          <a:body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2462191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7AEF72-4EDA-3D11-0FCD-31716E51FF8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4DE371BE-B32B-E2DE-922D-CDDCA4DFC8C4}"/>
              </a:ext>
            </a:extLst>
          </p:cNvPr>
          <p:cNvSpPr>
            <a:spLocks noGrp="1"/>
          </p:cNvSpPr>
          <p:nvPr>
            <p:ph idx="1"/>
          </p:nvPr>
        </p:nvSpPr>
        <p:spPr/>
        <p:txBody>
          <a:bodyPr>
            <a:normAutofit/>
          </a:bodyPr>
          <a:lstStyle>
            <a:lvl1pPr marL="228600" indent="-228600">
              <a:buFont typeface="Wingdings" panose="05000000000000000000" pitchFamily="2" charset="2"/>
              <a:buChar char="l"/>
              <a:defRPr sz="2000"/>
            </a:lvl1pPr>
            <a:lvl2pPr>
              <a:defRPr sz="2000"/>
            </a:lvl2pPr>
            <a:lvl3pPr marL="914400" indent="0">
              <a:buNone/>
              <a:defRPr sz="2000"/>
            </a:lvl3pPr>
            <a:lvl4pPr>
              <a:defRPr sz="2000"/>
            </a:lvl4pPr>
            <a:lvl5pPr>
              <a:defRPr sz="2000"/>
            </a:lvl5p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p:txBody>
      </p:sp>
      <p:sp>
        <p:nvSpPr>
          <p:cNvPr id="4" name="日付プレースホルダー 3">
            <a:extLst>
              <a:ext uri="{FF2B5EF4-FFF2-40B4-BE49-F238E27FC236}">
                <a16:creationId xmlns:a16="http://schemas.microsoft.com/office/drawing/2014/main" id="{ECC9507B-7C7E-EA58-3A67-43895CB4F776}"/>
              </a:ext>
            </a:extLst>
          </p:cNvPr>
          <p:cNvSpPr>
            <a:spLocks noGrp="1"/>
          </p:cNvSpPr>
          <p:nvPr>
            <p:ph type="dt" sz="half" idx="10"/>
          </p:nvPr>
        </p:nvSpPr>
        <p:spPr/>
        <p:txBody>
          <a:bodyPr/>
          <a:lstStyle/>
          <a:p>
            <a:fld id="{2DED7479-4759-4C05-A4F1-68A3B69412B7}"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B680CDF3-474D-1741-D16A-719036D7BEA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87AEFFD-E21E-08D7-6F88-E21E476CFA44}"/>
              </a:ext>
            </a:extLst>
          </p:cNvPr>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276318238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5FCA536-DEAF-DB2A-998E-A1434803CC9E}"/>
              </a:ext>
            </a:extLst>
          </p:cNvPr>
          <p:cNvSpPr>
            <a:spLocks noGrp="1"/>
          </p:cNvSpPr>
          <p:nvPr>
            <p:ph type="title"/>
          </p:nvPr>
        </p:nvSpPr>
        <p:spPr>
          <a:xfrm>
            <a:off x="839788" y="457200"/>
            <a:ext cx="3932237" cy="1600200"/>
          </a:xfrm>
        </p:spPr>
        <p:txBody>
          <a:bodyPr anchor="b"/>
          <a:lstStyle>
            <a:lvl1pPr>
              <a:defRPr sz="24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F19B2B5-8672-A48D-59F6-52F2A1BFBD81}"/>
              </a:ext>
            </a:extLst>
          </p:cNvPr>
          <p:cNvSpPr>
            <a:spLocks noGrp="1"/>
          </p:cNvSpPr>
          <p:nvPr>
            <p:ph type="pic" idx="1"/>
          </p:nvPr>
        </p:nvSpPr>
        <p:spPr>
          <a:xfrm>
            <a:off x="5183188" y="987427"/>
            <a:ext cx="617220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kumimoji="1" lang="ja-JP" altLang="en-US"/>
          </a:p>
        </p:txBody>
      </p:sp>
      <p:sp>
        <p:nvSpPr>
          <p:cNvPr id="4" name="テキスト プレースホルダー 3">
            <a:extLst>
              <a:ext uri="{FF2B5EF4-FFF2-40B4-BE49-F238E27FC236}">
                <a16:creationId xmlns:a16="http://schemas.microsoft.com/office/drawing/2014/main" id="{0C57A86D-3EA4-331D-13C9-A25B1AFBF59B}"/>
              </a:ext>
            </a:extLst>
          </p:cNvPr>
          <p:cNvSpPr>
            <a:spLocks noGrp="1"/>
          </p:cNvSpPr>
          <p:nvPr>
            <p:ph type="body" sz="half" idx="2"/>
          </p:nvPr>
        </p:nvSpPr>
        <p:spPr>
          <a:xfrm>
            <a:off x="839788" y="2057400"/>
            <a:ext cx="3932237"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17156ED-E288-3B1F-CFEA-9B42C1236FA9}"/>
              </a:ext>
            </a:extLst>
          </p:cNvPr>
          <p:cNvSpPr>
            <a:spLocks noGrp="1"/>
          </p:cNvSpPr>
          <p:nvPr>
            <p:ph type="dt" sz="half" idx="10"/>
          </p:nvPr>
        </p:nvSpPr>
        <p:spPr/>
        <p:txBody>
          <a:bodyPr/>
          <a:lstStyle/>
          <a:p>
            <a:fld id="{3B908837-2E13-473E-8AE7-681C2BCA858E}" type="datetime1">
              <a:rPr kumimoji="1" lang="ja-JP" altLang="en-US" smtClean="0"/>
              <a:t>2025/10/3</a:t>
            </a:fld>
            <a:endParaRPr kumimoji="1" lang="ja-JP" altLang="en-US"/>
          </a:p>
        </p:txBody>
      </p:sp>
      <p:sp>
        <p:nvSpPr>
          <p:cNvPr id="6" name="フッター プレースホルダー 5">
            <a:extLst>
              <a:ext uri="{FF2B5EF4-FFF2-40B4-BE49-F238E27FC236}">
                <a16:creationId xmlns:a16="http://schemas.microsoft.com/office/drawing/2014/main" id="{579584C6-5B3F-5C98-B3E3-59115D3FD97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EDFECA8-50B6-93BC-B6F7-1B1350B47756}"/>
              </a:ext>
            </a:extLst>
          </p:cNvPr>
          <p:cNvSpPr>
            <a:spLocks noGrp="1"/>
          </p:cNvSpPr>
          <p:nvPr>
            <p:ph type="sldNum" sz="quarter" idx="12"/>
          </p:nvPr>
        </p:nvSpPr>
        <p:spPr/>
        <p:txBody>
          <a:body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207332792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B06AA13-897F-0DC5-BF65-E21B1950221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EB8E406-C721-B372-F9CD-85F3916DBBCF}"/>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9911658-1C1F-377F-53CB-C412D101E75F}"/>
              </a:ext>
            </a:extLst>
          </p:cNvPr>
          <p:cNvSpPr>
            <a:spLocks noGrp="1"/>
          </p:cNvSpPr>
          <p:nvPr>
            <p:ph type="dt" sz="half" idx="10"/>
          </p:nvPr>
        </p:nvSpPr>
        <p:spPr/>
        <p:txBody>
          <a:bodyPr/>
          <a:lstStyle/>
          <a:p>
            <a:fld id="{4CBAB459-E8BF-4B22-B19D-E95166E14A93}"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398C4A64-C9A3-09E6-37B2-3CF52CE5F3F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54D3D93-E5B5-2FF9-AB67-7F489B40C88C}"/>
              </a:ext>
            </a:extLst>
          </p:cNvPr>
          <p:cNvSpPr>
            <a:spLocks noGrp="1"/>
          </p:cNvSpPr>
          <p:nvPr>
            <p:ph type="sldNum" sz="quarter" idx="12"/>
          </p:nvPr>
        </p:nvSpPr>
        <p:spPr/>
        <p:txBody>
          <a:body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28347805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9339EAD-FC95-0971-BF1E-02C6CB449B4A}"/>
              </a:ext>
            </a:extLst>
          </p:cNvPr>
          <p:cNvSpPr>
            <a:spLocks noGrp="1"/>
          </p:cNvSpPr>
          <p:nvPr>
            <p:ph type="title" orient="vert"/>
          </p:nvPr>
        </p:nvSpPr>
        <p:spPr>
          <a:xfrm>
            <a:off x="8724901"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92CFA78-1364-AFE6-7797-AB1F135CBE4A}"/>
              </a:ext>
            </a:extLst>
          </p:cNvPr>
          <p:cNvSpPr>
            <a:spLocks noGrp="1"/>
          </p:cNvSpPr>
          <p:nvPr>
            <p:ph type="body" orient="vert" idx="1"/>
          </p:nvPr>
        </p:nvSpPr>
        <p:spPr>
          <a:xfrm>
            <a:off x="838201"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7EA0B4B-D1E8-BD11-13BC-2731B1F67F2D}"/>
              </a:ext>
            </a:extLst>
          </p:cNvPr>
          <p:cNvSpPr>
            <a:spLocks noGrp="1"/>
          </p:cNvSpPr>
          <p:nvPr>
            <p:ph type="dt" sz="half" idx="10"/>
          </p:nvPr>
        </p:nvSpPr>
        <p:spPr/>
        <p:txBody>
          <a:bodyPr/>
          <a:lstStyle/>
          <a:p>
            <a:fld id="{9BF9A68A-D427-42A4-9AFD-9B7A218A236E}"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04A0C307-BDAC-809C-15F9-81FDC079B96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A0463A4-6F86-A056-D4EC-AC145922A089}"/>
              </a:ext>
            </a:extLst>
          </p:cNvPr>
          <p:cNvSpPr>
            <a:spLocks noGrp="1"/>
          </p:cNvSpPr>
          <p:nvPr>
            <p:ph type="sldNum" sz="quarter" idx="12"/>
          </p:nvPr>
        </p:nvSpPr>
        <p:spPr/>
        <p:txBody>
          <a:body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13674405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122E4D5-751B-4664-90A9-EC2C0448F159}"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31058420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8AC227B-A37D-439F-A7FC-0D3263250273}"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65021948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29D2032-ABEC-4EDD-90D0-CAF37000A29B}"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20008244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7F57989-7FFF-496A-973C-EB52E86DB633}" type="datetime1">
              <a:rPr kumimoji="1" lang="ja-JP" altLang="en-US" smtClean="0"/>
              <a:t>2025/10/3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35660863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CD91AED-9C97-4F3B-9AA0-009DFCDBF260}" type="datetime1">
              <a:rPr kumimoji="1" lang="ja-JP" altLang="en-US" smtClean="0"/>
              <a:t>2025/10/3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27697294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520C054-75D7-41CD-B196-7BC68E347154}" type="datetime1">
              <a:rPr kumimoji="1" lang="ja-JP" altLang="en-US" smtClean="0"/>
              <a:t>2025/10/3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3374658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4E5D14-4388-4A03-9136-7648CB191856}" type="datetime1">
              <a:rPr kumimoji="1" lang="ja-JP" altLang="en-US" smtClean="0"/>
              <a:t>2025/10/3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28848289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0FD37A-0FE6-1E22-AE78-3435C5ABD99B}"/>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1D10574E-A250-FC3F-A856-2E06CC3730B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005D6F0C-C66A-8289-2380-6687EF70AFC0}"/>
              </a:ext>
            </a:extLst>
          </p:cNvPr>
          <p:cNvSpPr>
            <a:spLocks noGrp="1"/>
          </p:cNvSpPr>
          <p:nvPr>
            <p:ph type="dt" sz="half" idx="10"/>
          </p:nvPr>
        </p:nvSpPr>
        <p:spPr/>
        <p:txBody>
          <a:bodyPr/>
          <a:lstStyle/>
          <a:p>
            <a:fld id="{B4802986-B6D6-4029-A0C5-1741B4CFB199}"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F25744BD-DF95-33A8-E771-6627C7EFFB1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834C087-EA2C-7EFD-FF1A-7D85BB93E04F}"/>
              </a:ext>
            </a:extLst>
          </p:cNvPr>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151637552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FAAB6BA-6D42-4D42-B040-44C31D7A752D}" type="datetime1">
              <a:rPr kumimoji="1" lang="ja-JP" altLang="en-US" smtClean="0"/>
              <a:t>2025/10/3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23773557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7877A0D-499E-44B9-98CA-1562EF4E8679}" type="datetime1">
              <a:rPr kumimoji="1" lang="ja-JP" altLang="en-US" smtClean="0"/>
              <a:t>2025/10/3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279747092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51B0B1B-6F6A-444A-B5CB-62A061230783}"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155853042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0A89884-7BB5-42AE-97C4-8F2552E4AFF5}"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13643591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21DA32C-D0C3-45E8-AE86-DCD471C1B3B3}"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10285720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82DBAA8-884B-4D24-9D69-92B950FADDD2}"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91935387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6886BC5-FF3A-426A-8455-C5C2861C02E4}"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13112937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03BCB64-FAD9-4C8A-8299-C2597C7844F3}" type="datetime1">
              <a:rPr kumimoji="1" lang="ja-JP" altLang="en-US" smtClean="0"/>
              <a:t>2025/10/3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300620144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165B22C-AE94-4B11-9D14-13BBF8C89F95}" type="datetime1">
              <a:rPr kumimoji="1" lang="ja-JP" altLang="en-US" smtClean="0"/>
              <a:t>2025/10/3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3426933786"/>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55F4719-0ED4-458A-A526-8026A9141E29}" type="datetime1">
              <a:rPr kumimoji="1" lang="ja-JP" altLang="en-US" smtClean="0"/>
              <a:t>2025/10/3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31480188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177E205-3699-FBD7-76F6-2563CEEB7C9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65879EE7-1364-E765-FE90-655C6E56AFF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E6C35FF3-88CF-9C90-36D8-0A359C7C635B}"/>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9934E44-38E9-F450-6B3D-EBCE3C3B5000}"/>
              </a:ext>
            </a:extLst>
          </p:cNvPr>
          <p:cNvSpPr>
            <a:spLocks noGrp="1"/>
          </p:cNvSpPr>
          <p:nvPr>
            <p:ph type="dt" sz="half" idx="10"/>
          </p:nvPr>
        </p:nvSpPr>
        <p:spPr/>
        <p:txBody>
          <a:bodyPr/>
          <a:lstStyle/>
          <a:p>
            <a:fld id="{BAF3729A-5C03-4D84-A261-F29BD77CBDD3}" type="datetime1">
              <a:rPr kumimoji="1" lang="ja-JP" altLang="en-US" smtClean="0"/>
              <a:t>2025/10/3</a:t>
            </a:fld>
            <a:endParaRPr kumimoji="1" lang="ja-JP" altLang="en-US"/>
          </a:p>
        </p:txBody>
      </p:sp>
      <p:sp>
        <p:nvSpPr>
          <p:cNvPr id="6" name="フッター プレースホルダー 5">
            <a:extLst>
              <a:ext uri="{FF2B5EF4-FFF2-40B4-BE49-F238E27FC236}">
                <a16:creationId xmlns:a16="http://schemas.microsoft.com/office/drawing/2014/main" id="{3FB23183-E869-97E1-29FF-34453EA7372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5EA3DAF-A1C1-01A2-1A19-49DD0049209D}"/>
              </a:ext>
            </a:extLst>
          </p:cNvPr>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429302688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076D77-DFFB-44E3-B06B-6D080819DE91}" type="datetime1">
              <a:rPr kumimoji="1" lang="ja-JP" altLang="en-US" smtClean="0"/>
              <a:t>2025/10/3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120210895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53CF4E8-AF7C-46F8-97B4-5157489865E0}" type="datetime1">
              <a:rPr kumimoji="1" lang="ja-JP" altLang="en-US" smtClean="0"/>
              <a:t>2025/10/3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201020453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38975F6-F335-4776-A888-B8B99FB627FF}" type="datetime1">
              <a:rPr kumimoji="1" lang="ja-JP" altLang="en-US" smtClean="0"/>
              <a:t>2025/10/3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1692011273"/>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38F7AEE-0A34-40BF-94CC-782A64CA8769}"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248308121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2F92925-33B7-41F1-9147-54923A7F90C1}"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2374044637"/>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descr="Tag=AccentColor&#10;Flavor=Light&#10;Target=FillAndLine">
            <a:extLst>
              <a:ext uri="{FF2B5EF4-FFF2-40B4-BE49-F238E27FC236}">
                <a16:creationId xmlns:a16="http://schemas.microsoft.com/office/drawing/2014/main" id="{DA381740-063A-41A4-836D-85D14980EEF0}"/>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24EF9DF8-704A-44AE-8850-307DDACC9387}"/>
              </a:ext>
            </a:extLst>
          </p:cNvPr>
          <p:cNvSpPr>
            <a:spLocks noGrp="1"/>
          </p:cNvSpPr>
          <p:nvPr>
            <p:ph type="ctrTitle"/>
          </p:nvPr>
        </p:nvSpPr>
        <p:spPr>
          <a:xfrm>
            <a:off x="841248" y="448056"/>
            <a:ext cx="10515600" cy="4069080"/>
          </a:xfrm>
        </p:spPr>
        <p:txBody>
          <a:bodyPr anchor="b">
            <a:noAutofit/>
          </a:bodyPr>
          <a:lstStyle>
            <a:lvl1pPr algn="l">
              <a:defRPr sz="96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C72E09-06F3-48B9-9B95-DE15EC98017B}"/>
              </a:ext>
            </a:extLst>
          </p:cNvPr>
          <p:cNvSpPr>
            <a:spLocks noGrp="1"/>
          </p:cNvSpPr>
          <p:nvPr>
            <p:ph type="subTitle" idx="1"/>
          </p:nvPr>
        </p:nvSpPr>
        <p:spPr>
          <a:xfrm>
            <a:off x="841248" y="4983480"/>
            <a:ext cx="10515600" cy="1124712"/>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E11CD474-E5E1-4D01-97F6-0C9FC09332C0}"/>
              </a:ext>
            </a:extLst>
          </p:cNvPr>
          <p:cNvSpPr>
            <a:spLocks noGrp="1"/>
          </p:cNvSpPr>
          <p:nvPr>
            <p:ph type="dt" sz="half" idx="10"/>
          </p:nvPr>
        </p:nvSpPr>
        <p:spPr/>
        <p:txBody>
          <a:bodyPr/>
          <a:lstStyle/>
          <a:p>
            <a:fld id="{8D6871ED-E679-43EF-B7C5-50BE2D774F2A}" type="datetime1">
              <a:rPr lang="ja-JP" altLang="en-US" smtClean="0"/>
              <a:t>2025/10/3</a:t>
            </a:fld>
            <a:endParaRPr lang="en-US" dirty="0"/>
          </a:p>
        </p:txBody>
      </p:sp>
      <p:sp>
        <p:nvSpPr>
          <p:cNvPr id="5" name="Footer Placeholder 4">
            <a:extLst>
              <a:ext uri="{FF2B5EF4-FFF2-40B4-BE49-F238E27FC236}">
                <a16:creationId xmlns:a16="http://schemas.microsoft.com/office/drawing/2014/main" id="{C636BBC7-EB9B-4B36-88E9-DBF65D270E0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8786C7-DD8D-492F-9A9A-A7B3EBE27FE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1663975380"/>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D02BC-5A24-47F7-A4DF-B93FBC0C51B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8E9219E-EE74-4093-94D6-F663E059C504}"/>
              </a:ext>
            </a:extLst>
          </p:cNvPr>
          <p:cNvSpPr>
            <a:spLocks noGrp="1"/>
          </p:cNvSpPr>
          <p:nvPr>
            <p:ph idx="1"/>
          </p:nvPr>
        </p:nvSpPr>
        <p:spPr>
          <a:xfrm>
            <a:off x="838200" y="1929384"/>
            <a:ext cx="10515600" cy="4251960"/>
          </a:xfrm>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82A61642-BFBA-48AE-A29C-C2AA7386AE95}"/>
              </a:ext>
            </a:extLst>
          </p:cNvPr>
          <p:cNvSpPr>
            <a:spLocks noGrp="1"/>
          </p:cNvSpPr>
          <p:nvPr>
            <p:ph type="dt" sz="half" idx="10"/>
          </p:nvPr>
        </p:nvSpPr>
        <p:spPr/>
        <p:txBody>
          <a:bodyPr/>
          <a:lstStyle/>
          <a:p>
            <a:fld id="{AF689C35-8822-4D06-ADD4-5753C3757697}" type="datetime1">
              <a:rPr lang="ja-JP" altLang="en-US" smtClean="0"/>
              <a:t>2025/10/3</a:t>
            </a:fld>
            <a:endParaRPr lang="en-US"/>
          </a:p>
        </p:txBody>
      </p:sp>
      <p:sp>
        <p:nvSpPr>
          <p:cNvPr id="5" name="Footer Placeholder 4">
            <a:extLst>
              <a:ext uri="{FF2B5EF4-FFF2-40B4-BE49-F238E27FC236}">
                <a16:creationId xmlns:a16="http://schemas.microsoft.com/office/drawing/2014/main" id="{2AD2029B-6646-4DBF-A302-76A513FC64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6D4DFD-766F-4E45-A00C-2B5E8CE9A90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7" descr="Tag=AccentColor&#10;Flavor=Light&#10;Target=FillAndLine">
            <a:extLst>
              <a:ext uri="{FF2B5EF4-FFF2-40B4-BE49-F238E27FC236}">
                <a16:creationId xmlns:a16="http://schemas.microsoft.com/office/drawing/2014/main" id="{EBDD1931-9E86-4402-9A68-33A2D9EFB198}"/>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7714486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218C0-6540-400C-BB51-353D5FD5CB00}"/>
              </a:ext>
            </a:extLst>
          </p:cNvPr>
          <p:cNvSpPr>
            <a:spLocks noGrp="1"/>
          </p:cNvSpPr>
          <p:nvPr>
            <p:ph type="title"/>
          </p:nvPr>
        </p:nvSpPr>
        <p:spPr>
          <a:xfrm>
            <a:off x="841248" y="448056"/>
            <a:ext cx="10515600" cy="4069080"/>
          </a:xfrm>
        </p:spPr>
        <p:txBody>
          <a:bodyPr anchor="b">
            <a:normAutofit/>
          </a:bodyPr>
          <a:lstStyle>
            <a:lvl1pPr>
              <a:defRPr sz="8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A81CD69-43B3-4FF7-AA41-30C36C957E65}"/>
              </a:ext>
            </a:extLst>
          </p:cNvPr>
          <p:cNvSpPr>
            <a:spLocks noGrp="1"/>
          </p:cNvSpPr>
          <p:nvPr>
            <p:ph type="body" idx="1"/>
          </p:nvPr>
        </p:nvSpPr>
        <p:spPr>
          <a:xfrm>
            <a:off x="841248" y="4983480"/>
            <a:ext cx="10515600" cy="1124712"/>
          </a:xfrm>
        </p:spPr>
        <p:txBody>
          <a:bodyPr>
            <a:normAutofit/>
          </a:bodyPr>
          <a:lstStyle>
            <a:lvl1pPr marL="0" indent="0">
              <a:buNone/>
              <a:defRPr sz="2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BF300D-5CBE-47E9-A193-E23C8314D0EA}"/>
              </a:ext>
            </a:extLst>
          </p:cNvPr>
          <p:cNvSpPr>
            <a:spLocks noGrp="1"/>
          </p:cNvSpPr>
          <p:nvPr>
            <p:ph type="dt" sz="half" idx="10"/>
          </p:nvPr>
        </p:nvSpPr>
        <p:spPr/>
        <p:txBody>
          <a:bodyPr/>
          <a:lstStyle/>
          <a:p>
            <a:fld id="{A027AB90-DF6B-48D0-B57C-36CA1A7568C1}" type="datetime1">
              <a:rPr lang="ja-JP" altLang="en-US" smtClean="0"/>
              <a:t>2025/10/3</a:t>
            </a:fld>
            <a:endParaRPr lang="en-US"/>
          </a:p>
        </p:txBody>
      </p:sp>
      <p:sp>
        <p:nvSpPr>
          <p:cNvPr id="5" name="Footer Placeholder 4">
            <a:extLst>
              <a:ext uri="{FF2B5EF4-FFF2-40B4-BE49-F238E27FC236}">
                <a16:creationId xmlns:a16="http://schemas.microsoft.com/office/drawing/2014/main" id="{56E7DF3F-C51A-4DB1-9FCE-E3E0D8E9257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269CF4-FAAB-44EF-A2A5-8352B4AA384F}"/>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7" name="Rectangle 6" descr="Tag=AccentColor&#10;Flavor=Light&#10;Target=FillAndLine">
            <a:extLst>
              <a:ext uri="{FF2B5EF4-FFF2-40B4-BE49-F238E27FC236}">
                <a16:creationId xmlns:a16="http://schemas.microsoft.com/office/drawing/2014/main" id="{417A8947-4521-4FE1-8E44-27363435CE1B}"/>
              </a:ext>
            </a:extLst>
          </p:cNvPr>
          <p:cNvSpPr/>
          <p:nvPr/>
        </p:nvSpPr>
        <p:spPr>
          <a:xfrm>
            <a:off x="838200" y="4736883"/>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19589192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ADE264-531D-49C1-A8AF-2B4C1D218FA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4B9A1B8-2F1B-46AA-858A-CFFF5AF7CEB0}"/>
              </a:ext>
            </a:extLst>
          </p:cNvPr>
          <p:cNvSpPr>
            <a:spLocks noGrp="1"/>
          </p:cNvSpPr>
          <p:nvPr>
            <p:ph sz="half" idx="1"/>
          </p:nvPr>
        </p:nvSpPr>
        <p:spPr>
          <a:xfrm>
            <a:off x="838200" y="1929384"/>
            <a:ext cx="5181600" cy="425196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6E6B9631-18C0-43BD-8AF3-9137D6D4C234}"/>
              </a:ext>
            </a:extLst>
          </p:cNvPr>
          <p:cNvSpPr>
            <a:spLocks noGrp="1"/>
          </p:cNvSpPr>
          <p:nvPr>
            <p:ph sz="half" idx="2"/>
          </p:nvPr>
        </p:nvSpPr>
        <p:spPr>
          <a:xfrm>
            <a:off x="6172200" y="1929384"/>
            <a:ext cx="5181600" cy="42519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9032FCA-14C6-4497-9C27-3F58062442CE}"/>
              </a:ext>
            </a:extLst>
          </p:cNvPr>
          <p:cNvSpPr>
            <a:spLocks noGrp="1"/>
          </p:cNvSpPr>
          <p:nvPr>
            <p:ph type="dt" sz="half" idx="10"/>
          </p:nvPr>
        </p:nvSpPr>
        <p:spPr/>
        <p:txBody>
          <a:bodyPr/>
          <a:lstStyle/>
          <a:p>
            <a:fld id="{E29F0E64-6103-4D91-95B5-235E8D4398D6}" type="datetime1">
              <a:rPr lang="ja-JP" altLang="en-US" smtClean="0"/>
              <a:t>2025/10/3</a:t>
            </a:fld>
            <a:endParaRPr lang="en-US"/>
          </a:p>
        </p:txBody>
      </p:sp>
      <p:sp>
        <p:nvSpPr>
          <p:cNvPr id="6" name="Footer Placeholder 5">
            <a:extLst>
              <a:ext uri="{FF2B5EF4-FFF2-40B4-BE49-F238E27FC236}">
                <a16:creationId xmlns:a16="http://schemas.microsoft.com/office/drawing/2014/main" id="{961E5057-693B-4E10-958E-0ABE79FEC7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0CECB1-0A35-4C10-9D3D-FE4404283011}"/>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9" name="Rectangle 8" descr="Tag=AccentColor&#10;Flavor=Light&#10;Target=FillAndLine">
            <a:extLst>
              <a:ext uri="{FF2B5EF4-FFF2-40B4-BE49-F238E27FC236}">
                <a16:creationId xmlns:a16="http://schemas.microsoft.com/office/drawing/2014/main" id="{2FAAC677-2D37-4F63-9C4B-711A2988EE0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118432062"/>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AE282-8875-4F49-AB21-E1C2BCAEA1F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712EA2-EF8C-4F18-BECF-AD121F72816A}"/>
              </a:ext>
            </a:extLst>
          </p:cNvPr>
          <p:cNvSpPr>
            <a:spLocks noGrp="1"/>
          </p:cNvSpPr>
          <p:nvPr>
            <p:ph type="body" idx="1"/>
          </p:nvPr>
        </p:nvSpPr>
        <p:spPr>
          <a:xfrm>
            <a:off x="839788" y="1938528"/>
            <a:ext cx="5157787"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7B59D4-E93F-40C1-A1A2-F1867830C678}"/>
              </a:ext>
            </a:extLst>
          </p:cNvPr>
          <p:cNvSpPr>
            <a:spLocks noGrp="1"/>
          </p:cNvSpPr>
          <p:nvPr>
            <p:ph sz="half" idx="2"/>
          </p:nvPr>
        </p:nvSpPr>
        <p:spPr>
          <a:xfrm>
            <a:off x="839788" y="2926080"/>
            <a:ext cx="5157787" cy="326440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E810616-1C77-42AE-8449-D0B64E2B8475}"/>
              </a:ext>
            </a:extLst>
          </p:cNvPr>
          <p:cNvSpPr>
            <a:spLocks noGrp="1"/>
          </p:cNvSpPr>
          <p:nvPr>
            <p:ph type="body" sz="quarter" idx="3"/>
          </p:nvPr>
        </p:nvSpPr>
        <p:spPr>
          <a:xfrm>
            <a:off x="6172200" y="1938528"/>
            <a:ext cx="5183188" cy="823912"/>
          </a:xfrm>
        </p:spPr>
        <p:txBody>
          <a:bodyPr anchor="b">
            <a:normAutofit/>
          </a:bodyPr>
          <a:lstStyle>
            <a:lvl1pPr marL="0" indent="0">
              <a:buNone/>
              <a:defRPr sz="3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74E172-AFE8-48E4-BBB0-CA6D4EC1127C}"/>
              </a:ext>
            </a:extLst>
          </p:cNvPr>
          <p:cNvSpPr>
            <a:spLocks noGrp="1"/>
          </p:cNvSpPr>
          <p:nvPr>
            <p:ph sz="quarter" idx="4"/>
          </p:nvPr>
        </p:nvSpPr>
        <p:spPr>
          <a:xfrm>
            <a:off x="6172200" y="2926080"/>
            <a:ext cx="5183188" cy="32644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4C9407CC-270D-4C98-B95C-7AE67D2E1913}"/>
              </a:ext>
            </a:extLst>
          </p:cNvPr>
          <p:cNvSpPr>
            <a:spLocks noGrp="1"/>
          </p:cNvSpPr>
          <p:nvPr>
            <p:ph type="dt" sz="half" idx="10"/>
          </p:nvPr>
        </p:nvSpPr>
        <p:spPr/>
        <p:txBody>
          <a:bodyPr/>
          <a:lstStyle/>
          <a:p>
            <a:fld id="{EF06324F-4B02-491E-A5FE-BE5EC707D9FC}" type="datetime1">
              <a:rPr lang="ja-JP" altLang="en-US" smtClean="0"/>
              <a:t>2025/10/3</a:t>
            </a:fld>
            <a:endParaRPr lang="en-US"/>
          </a:p>
        </p:txBody>
      </p:sp>
      <p:sp>
        <p:nvSpPr>
          <p:cNvPr id="8" name="Footer Placeholder 7">
            <a:extLst>
              <a:ext uri="{FF2B5EF4-FFF2-40B4-BE49-F238E27FC236}">
                <a16:creationId xmlns:a16="http://schemas.microsoft.com/office/drawing/2014/main" id="{454070D5-9B7B-47FC-9F75-F6AD9607452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28EAC17-33BE-4265-8C06-644C2D34FD3C}"/>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11" name="Rectangle 10" descr="Tag=AccentColor&#10;Flavor=Light&#10;Target=FillAndLine">
            <a:extLst>
              <a:ext uri="{FF2B5EF4-FFF2-40B4-BE49-F238E27FC236}">
                <a16:creationId xmlns:a16="http://schemas.microsoft.com/office/drawing/2014/main" id="{F634C457-AEBF-47D7-9200-BAD05D138B12}"/>
              </a:ext>
            </a:extLst>
          </p:cNvPr>
          <p:cNvSpPr/>
          <p:nvPr/>
        </p:nvSpPr>
        <p:spPr>
          <a:xfrm>
            <a:off x="838199" y="1709928"/>
            <a:ext cx="10515600" cy="27432"/>
          </a:xfrm>
          <a:custGeom>
            <a:avLst/>
            <a:gdLst>
              <a:gd name="connsiteX0" fmla="*/ 0 w 10515600"/>
              <a:gd name="connsiteY0" fmla="*/ 0 h 27432"/>
              <a:gd name="connsiteX1" fmla="*/ 446913 w 10515600"/>
              <a:gd name="connsiteY1" fmla="*/ 0 h 27432"/>
              <a:gd name="connsiteX2" fmla="*/ 1104138 w 10515600"/>
              <a:gd name="connsiteY2" fmla="*/ 0 h 27432"/>
              <a:gd name="connsiteX3" fmla="*/ 1866519 w 10515600"/>
              <a:gd name="connsiteY3" fmla="*/ 0 h 27432"/>
              <a:gd name="connsiteX4" fmla="*/ 2208276 w 10515600"/>
              <a:gd name="connsiteY4" fmla="*/ 0 h 27432"/>
              <a:gd name="connsiteX5" fmla="*/ 2550033 w 10515600"/>
              <a:gd name="connsiteY5" fmla="*/ 0 h 27432"/>
              <a:gd name="connsiteX6" fmla="*/ 3417570 w 10515600"/>
              <a:gd name="connsiteY6" fmla="*/ 0 h 27432"/>
              <a:gd name="connsiteX7" fmla="*/ 4074795 w 10515600"/>
              <a:gd name="connsiteY7" fmla="*/ 0 h 27432"/>
              <a:gd name="connsiteX8" fmla="*/ 4416552 w 10515600"/>
              <a:gd name="connsiteY8" fmla="*/ 0 h 27432"/>
              <a:gd name="connsiteX9" fmla="*/ 5073777 w 10515600"/>
              <a:gd name="connsiteY9" fmla="*/ 0 h 27432"/>
              <a:gd name="connsiteX10" fmla="*/ 5941314 w 10515600"/>
              <a:gd name="connsiteY10" fmla="*/ 0 h 27432"/>
              <a:gd name="connsiteX11" fmla="*/ 6493383 w 10515600"/>
              <a:gd name="connsiteY11" fmla="*/ 0 h 27432"/>
              <a:gd name="connsiteX12" fmla="*/ 7045452 w 10515600"/>
              <a:gd name="connsiteY12" fmla="*/ 0 h 27432"/>
              <a:gd name="connsiteX13" fmla="*/ 7702677 w 10515600"/>
              <a:gd name="connsiteY13" fmla="*/ 0 h 27432"/>
              <a:gd name="connsiteX14" fmla="*/ 8465058 w 10515600"/>
              <a:gd name="connsiteY14" fmla="*/ 0 h 27432"/>
              <a:gd name="connsiteX15" fmla="*/ 9227439 w 10515600"/>
              <a:gd name="connsiteY15" fmla="*/ 0 h 27432"/>
              <a:gd name="connsiteX16" fmla="*/ 10515600 w 10515600"/>
              <a:gd name="connsiteY16" fmla="*/ 0 h 27432"/>
              <a:gd name="connsiteX17" fmla="*/ 10515600 w 10515600"/>
              <a:gd name="connsiteY17" fmla="*/ 27432 h 27432"/>
              <a:gd name="connsiteX18" fmla="*/ 10068687 w 10515600"/>
              <a:gd name="connsiteY18" fmla="*/ 27432 h 27432"/>
              <a:gd name="connsiteX19" fmla="*/ 9201150 w 10515600"/>
              <a:gd name="connsiteY19" fmla="*/ 27432 h 27432"/>
              <a:gd name="connsiteX20" fmla="*/ 8543925 w 10515600"/>
              <a:gd name="connsiteY20" fmla="*/ 27432 h 27432"/>
              <a:gd name="connsiteX21" fmla="*/ 8202168 w 10515600"/>
              <a:gd name="connsiteY21" fmla="*/ 27432 h 27432"/>
              <a:gd name="connsiteX22" fmla="*/ 7544943 w 10515600"/>
              <a:gd name="connsiteY22" fmla="*/ 27432 h 27432"/>
              <a:gd name="connsiteX23" fmla="*/ 6992874 w 10515600"/>
              <a:gd name="connsiteY23" fmla="*/ 27432 h 27432"/>
              <a:gd name="connsiteX24" fmla="*/ 6440805 w 10515600"/>
              <a:gd name="connsiteY24" fmla="*/ 27432 h 27432"/>
              <a:gd name="connsiteX25" fmla="*/ 5888736 w 10515600"/>
              <a:gd name="connsiteY25" fmla="*/ 27432 h 27432"/>
              <a:gd name="connsiteX26" fmla="*/ 5336667 w 10515600"/>
              <a:gd name="connsiteY26" fmla="*/ 27432 h 27432"/>
              <a:gd name="connsiteX27" fmla="*/ 4574286 w 10515600"/>
              <a:gd name="connsiteY27" fmla="*/ 27432 h 27432"/>
              <a:gd name="connsiteX28" fmla="*/ 3917061 w 10515600"/>
              <a:gd name="connsiteY28" fmla="*/ 27432 h 27432"/>
              <a:gd name="connsiteX29" fmla="*/ 3575304 w 10515600"/>
              <a:gd name="connsiteY29" fmla="*/ 27432 h 27432"/>
              <a:gd name="connsiteX30" fmla="*/ 3023235 w 10515600"/>
              <a:gd name="connsiteY30" fmla="*/ 27432 h 27432"/>
              <a:gd name="connsiteX31" fmla="*/ 2260854 w 10515600"/>
              <a:gd name="connsiteY31" fmla="*/ 27432 h 27432"/>
              <a:gd name="connsiteX32" fmla="*/ 1813941 w 10515600"/>
              <a:gd name="connsiteY32" fmla="*/ 27432 h 27432"/>
              <a:gd name="connsiteX33" fmla="*/ 946404 w 10515600"/>
              <a:gd name="connsiteY33" fmla="*/ 27432 h 27432"/>
              <a:gd name="connsiteX34" fmla="*/ 0 w 10515600"/>
              <a:gd name="connsiteY34" fmla="*/ 27432 h 27432"/>
              <a:gd name="connsiteX35" fmla="*/ 0 w 10515600"/>
              <a:gd name="connsiteY35"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515600" h="27432" fill="none" extrusionOk="0">
                <a:moveTo>
                  <a:pt x="0" y="0"/>
                </a:moveTo>
                <a:cubicBezTo>
                  <a:pt x="119693" y="-14343"/>
                  <a:pt x="253007" y="-7583"/>
                  <a:pt x="446913" y="0"/>
                </a:cubicBezTo>
                <a:cubicBezTo>
                  <a:pt x="640819" y="7583"/>
                  <a:pt x="841419" y="-7067"/>
                  <a:pt x="1104138" y="0"/>
                </a:cubicBezTo>
                <a:cubicBezTo>
                  <a:pt x="1366858" y="7067"/>
                  <a:pt x="1495525" y="1255"/>
                  <a:pt x="1866519" y="0"/>
                </a:cubicBezTo>
                <a:cubicBezTo>
                  <a:pt x="2237513" y="-1255"/>
                  <a:pt x="2043820" y="12003"/>
                  <a:pt x="2208276" y="0"/>
                </a:cubicBezTo>
                <a:cubicBezTo>
                  <a:pt x="2372732" y="-12003"/>
                  <a:pt x="2419452" y="9887"/>
                  <a:pt x="2550033" y="0"/>
                </a:cubicBezTo>
                <a:cubicBezTo>
                  <a:pt x="2680614" y="-9887"/>
                  <a:pt x="3098156" y="3827"/>
                  <a:pt x="3417570" y="0"/>
                </a:cubicBezTo>
                <a:cubicBezTo>
                  <a:pt x="3736984" y="-3827"/>
                  <a:pt x="3916040" y="-6233"/>
                  <a:pt x="4074795" y="0"/>
                </a:cubicBezTo>
                <a:cubicBezTo>
                  <a:pt x="4233551" y="6233"/>
                  <a:pt x="4279253" y="5661"/>
                  <a:pt x="4416552" y="0"/>
                </a:cubicBezTo>
                <a:cubicBezTo>
                  <a:pt x="4553851" y="-5661"/>
                  <a:pt x="4915758" y="26022"/>
                  <a:pt x="5073777" y="0"/>
                </a:cubicBezTo>
                <a:cubicBezTo>
                  <a:pt x="5231797" y="-26022"/>
                  <a:pt x="5612089" y="32230"/>
                  <a:pt x="5941314" y="0"/>
                </a:cubicBezTo>
                <a:cubicBezTo>
                  <a:pt x="6270539" y="-32230"/>
                  <a:pt x="6313600" y="3064"/>
                  <a:pt x="6493383" y="0"/>
                </a:cubicBezTo>
                <a:cubicBezTo>
                  <a:pt x="6673166" y="-3064"/>
                  <a:pt x="6902474" y="-21096"/>
                  <a:pt x="7045452" y="0"/>
                </a:cubicBezTo>
                <a:cubicBezTo>
                  <a:pt x="7188430" y="21096"/>
                  <a:pt x="7478162" y="17386"/>
                  <a:pt x="7702677" y="0"/>
                </a:cubicBezTo>
                <a:cubicBezTo>
                  <a:pt x="7927192" y="-17386"/>
                  <a:pt x="8295683" y="-35143"/>
                  <a:pt x="8465058" y="0"/>
                </a:cubicBezTo>
                <a:cubicBezTo>
                  <a:pt x="8634433" y="35143"/>
                  <a:pt x="8927835" y="4103"/>
                  <a:pt x="9227439" y="0"/>
                </a:cubicBezTo>
                <a:cubicBezTo>
                  <a:pt x="9527043" y="-4103"/>
                  <a:pt x="10105355" y="-17535"/>
                  <a:pt x="10515600" y="0"/>
                </a:cubicBezTo>
                <a:cubicBezTo>
                  <a:pt x="10515789" y="12323"/>
                  <a:pt x="10515633" y="14639"/>
                  <a:pt x="10515600" y="27432"/>
                </a:cubicBezTo>
                <a:cubicBezTo>
                  <a:pt x="10343646" y="15282"/>
                  <a:pt x="10223667" y="31057"/>
                  <a:pt x="10068687" y="27432"/>
                </a:cubicBezTo>
                <a:cubicBezTo>
                  <a:pt x="9913707" y="23807"/>
                  <a:pt x="9512455" y="4101"/>
                  <a:pt x="9201150" y="27432"/>
                </a:cubicBezTo>
                <a:cubicBezTo>
                  <a:pt x="8889845" y="50763"/>
                  <a:pt x="8866277" y="3158"/>
                  <a:pt x="8543925" y="27432"/>
                </a:cubicBezTo>
                <a:cubicBezTo>
                  <a:pt x="8221573" y="51706"/>
                  <a:pt x="8288348" y="37286"/>
                  <a:pt x="8202168" y="27432"/>
                </a:cubicBezTo>
                <a:cubicBezTo>
                  <a:pt x="8115988" y="17578"/>
                  <a:pt x="7797033" y="6631"/>
                  <a:pt x="7544943" y="27432"/>
                </a:cubicBezTo>
                <a:cubicBezTo>
                  <a:pt x="7292854" y="48233"/>
                  <a:pt x="7108060" y="41767"/>
                  <a:pt x="6992874" y="27432"/>
                </a:cubicBezTo>
                <a:cubicBezTo>
                  <a:pt x="6877688" y="13097"/>
                  <a:pt x="6668930" y="7947"/>
                  <a:pt x="6440805" y="27432"/>
                </a:cubicBezTo>
                <a:cubicBezTo>
                  <a:pt x="6212680" y="46917"/>
                  <a:pt x="6027476" y="35225"/>
                  <a:pt x="5888736" y="27432"/>
                </a:cubicBezTo>
                <a:cubicBezTo>
                  <a:pt x="5749996" y="19639"/>
                  <a:pt x="5574559" y="43627"/>
                  <a:pt x="5336667" y="27432"/>
                </a:cubicBezTo>
                <a:cubicBezTo>
                  <a:pt x="5098775" y="11237"/>
                  <a:pt x="4837534" y="41882"/>
                  <a:pt x="4574286" y="27432"/>
                </a:cubicBezTo>
                <a:cubicBezTo>
                  <a:pt x="4311038" y="12982"/>
                  <a:pt x="4126419" y="26678"/>
                  <a:pt x="3917061" y="27432"/>
                </a:cubicBezTo>
                <a:cubicBezTo>
                  <a:pt x="3707704" y="28186"/>
                  <a:pt x="3657291" y="40087"/>
                  <a:pt x="3575304" y="27432"/>
                </a:cubicBezTo>
                <a:cubicBezTo>
                  <a:pt x="3493317" y="14777"/>
                  <a:pt x="3185226" y="45867"/>
                  <a:pt x="3023235" y="27432"/>
                </a:cubicBezTo>
                <a:cubicBezTo>
                  <a:pt x="2861244" y="8997"/>
                  <a:pt x="2597085" y="35801"/>
                  <a:pt x="2260854" y="27432"/>
                </a:cubicBezTo>
                <a:cubicBezTo>
                  <a:pt x="1924623" y="19063"/>
                  <a:pt x="1996678" y="15705"/>
                  <a:pt x="1813941" y="27432"/>
                </a:cubicBezTo>
                <a:cubicBezTo>
                  <a:pt x="1631204" y="39159"/>
                  <a:pt x="1187542" y="49167"/>
                  <a:pt x="946404" y="27432"/>
                </a:cubicBezTo>
                <a:cubicBezTo>
                  <a:pt x="705266" y="5697"/>
                  <a:pt x="404743" y="28229"/>
                  <a:pt x="0" y="27432"/>
                </a:cubicBezTo>
                <a:cubicBezTo>
                  <a:pt x="244" y="15297"/>
                  <a:pt x="645" y="7129"/>
                  <a:pt x="0" y="0"/>
                </a:cubicBezTo>
                <a:close/>
              </a:path>
              <a:path w="10515600" h="27432" stroke="0" extrusionOk="0">
                <a:moveTo>
                  <a:pt x="0" y="0"/>
                </a:moveTo>
                <a:cubicBezTo>
                  <a:pt x="230793" y="14353"/>
                  <a:pt x="332416" y="21392"/>
                  <a:pt x="552069" y="0"/>
                </a:cubicBezTo>
                <a:cubicBezTo>
                  <a:pt x="771722" y="-21392"/>
                  <a:pt x="761737" y="-14337"/>
                  <a:pt x="893826" y="0"/>
                </a:cubicBezTo>
                <a:cubicBezTo>
                  <a:pt x="1025915" y="14337"/>
                  <a:pt x="1441584" y="-15498"/>
                  <a:pt x="1761363" y="0"/>
                </a:cubicBezTo>
                <a:cubicBezTo>
                  <a:pt x="2081142" y="15498"/>
                  <a:pt x="2111503" y="7278"/>
                  <a:pt x="2313432" y="0"/>
                </a:cubicBezTo>
                <a:cubicBezTo>
                  <a:pt x="2515361" y="-7278"/>
                  <a:pt x="2743584" y="-17845"/>
                  <a:pt x="2865501" y="0"/>
                </a:cubicBezTo>
                <a:cubicBezTo>
                  <a:pt x="2987418" y="17845"/>
                  <a:pt x="3345183" y="8208"/>
                  <a:pt x="3733038" y="0"/>
                </a:cubicBezTo>
                <a:cubicBezTo>
                  <a:pt x="4120893" y="-8208"/>
                  <a:pt x="4009066" y="-3159"/>
                  <a:pt x="4179951" y="0"/>
                </a:cubicBezTo>
                <a:cubicBezTo>
                  <a:pt x="4350836" y="3159"/>
                  <a:pt x="4735020" y="17517"/>
                  <a:pt x="5047488" y="0"/>
                </a:cubicBezTo>
                <a:cubicBezTo>
                  <a:pt x="5359956" y="-17517"/>
                  <a:pt x="5662148" y="-17777"/>
                  <a:pt x="5915025" y="0"/>
                </a:cubicBezTo>
                <a:cubicBezTo>
                  <a:pt x="6167902" y="17777"/>
                  <a:pt x="6308797" y="30350"/>
                  <a:pt x="6572250" y="0"/>
                </a:cubicBezTo>
                <a:cubicBezTo>
                  <a:pt x="6835703" y="-30350"/>
                  <a:pt x="7107419" y="-9627"/>
                  <a:pt x="7439787" y="0"/>
                </a:cubicBezTo>
                <a:cubicBezTo>
                  <a:pt x="7772155" y="9627"/>
                  <a:pt x="7844034" y="-9098"/>
                  <a:pt x="7991856" y="0"/>
                </a:cubicBezTo>
                <a:cubicBezTo>
                  <a:pt x="8139678" y="9098"/>
                  <a:pt x="8289889" y="-20239"/>
                  <a:pt x="8543925" y="0"/>
                </a:cubicBezTo>
                <a:cubicBezTo>
                  <a:pt x="8797961" y="20239"/>
                  <a:pt x="8994198" y="29575"/>
                  <a:pt x="9306306" y="0"/>
                </a:cubicBezTo>
                <a:cubicBezTo>
                  <a:pt x="9618414" y="-29575"/>
                  <a:pt x="9739118" y="-23835"/>
                  <a:pt x="9858375" y="0"/>
                </a:cubicBezTo>
                <a:cubicBezTo>
                  <a:pt x="9977632" y="23835"/>
                  <a:pt x="10370488" y="-4069"/>
                  <a:pt x="10515600" y="0"/>
                </a:cubicBezTo>
                <a:cubicBezTo>
                  <a:pt x="10515650" y="5798"/>
                  <a:pt x="10515903" y="19375"/>
                  <a:pt x="10515600" y="27432"/>
                </a:cubicBezTo>
                <a:cubicBezTo>
                  <a:pt x="10304538" y="42307"/>
                  <a:pt x="10069280" y="3335"/>
                  <a:pt x="9753219" y="27432"/>
                </a:cubicBezTo>
                <a:cubicBezTo>
                  <a:pt x="9437158" y="51529"/>
                  <a:pt x="9488415" y="23852"/>
                  <a:pt x="9411462" y="27432"/>
                </a:cubicBezTo>
                <a:cubicBezTo>
                  <a:pt x="9334509" y="31012"/>
                  <a:pt x="9183755" y="44107"/>
                  <a:pt x="8964549" y="27432"/>
                </a:cubicBezTo>
                <a:cubicBezTo>
                  <a:pt x="8745343" y="10757"/>
                  <a:pt x="8279150" y="61693"/>
                  <a:pt x="8097012" y="27432"/>
                </a:cubicBezTo>
                <a:cubicBezTo>
                  <a:pt x="7914874" y="-6829"/>
                  <a:pt x="7608717" y="59556"/>
                  <a:pt x="7439787" y="27432"/>
                </a:cubicBezTo>
                <a:cubicBezTo>
                  <a:pt x="7270858" y="-4692"/>
                  <a:pt x="7154492" y="27026"/>
                  <a:pt x="6992874" y="27432"/>
                </a:cubicBezTo>
                <a:cubicBezTo>
                  <a:pt x="6831256" y="27838"/>
                  <a:pt x="6536817" y="51174"/>
                  <a:pt x="6335649" y="27432"/>
                </a:cubicBezTo>
                <a:cubicBezTo>
                  <a:pt x="6134481" y="3690"/>
                  <a:pt x="6097824" y="11070"/>
                  <a:pt x="5993892" y="27432"/>
                </a:cubicBezTo>
                <a:cubicBezTo>
                  <a:pt x="5889960" y="43794"/>
                  <a:pt x="5793821" y="34098"/>
                  <a:pt x="5652135" y="27432"/>
                </a:cubicBezTo>
                <a:cubicBezTo>
                  <a:pt x="5510449" y="20766"/>
                  <a:pt x="5168382" y="-3650"/>
                  <a:pt x="4994910" y="27432"/>
                </a:cubicBezTo>
                <a:cubicBezTo>
                  <a:pt x="4821439" y="58514"/>
                  <a:pt x="4653937" y="21362"/>
                  <a:pt x="4547997" y="27432"/>
                </a:cubicBezTo>
                <a:cubicBezTo>
                  <a:pt x="4442057" y="33502"/>
                  <a:pt x="4153363" y="33024"/>
                  <a:pt x="3785616" y="27432"/>
                </a:cubicBezTo>
                <a:cubicBezTo>
                  <a:pt x="3417869" y="21840"/>
                  <a:pt x="3544908" y="29840"/>
                  <a:pt x="3338703" y="27432"/>
                </a:cubicBezTo>
                <a:cubicBezTo>
                  <a:pt x="3132498" y="25024"/>
                  <a:pt x="2782152" y="45947"/>
                  <a:pt x="2576322" y="27432"/>
                </a:cubicBezTo>
                <a:cubicBezTo>
                  <a:pt x="2370492" y="8917"/>
                  <a:pt x="2347214" y="14129"/>
                  <a:pt x="2234565" y="27432"/>
                </a:cubicBezTo>
                <a:cubicBezTo>
                  <a:pt x="2121916" y="40735"/>
                  <a:pt x="1785921" y="49081"/>
                  <a:pt x="1472184" y="27432"/>
                </a:cubicBezTo>
                <a:cubicBezTo>
                  <a:pt x="1158447" y="5783"/>
                  <a:pt x="1203910" y="37937"/>
                  <a:pt x="1025271" y="27432"/>
                </a:cubicBezTo>
                <a:cubicBezTo>
                  <a:pt x="846632" y="16927"/>
                  <a:pt x="846577" y="17996"/>
                  <a:pt x="683514" y="27432"/>
                </a:cubicBezTo>
                <a:cubicBezTo>
                  <a:pt x="520451" y="36868"/>
                  <a:pt x="320799" y="46677"/>
                  <a:pt x="0" y="27432"/>
                </a:cubicBezTo>
                <a:cubicBezTo>
                  <a:pt x="-510" y="19859"/>
                  <a:pt x="-1106" y="11474"/>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2447142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30B461-E2D8-557F-D524-9B0D794ECEBC}"/>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648D893-EF8B-BF69-DDF7-CAA42466228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F4E272FC-B39D-5C95-51A9-339882D9B0A0}"/>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DAEA584-83CD-3FA9-C4C8-571BFD735EE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A819EA8-4B07-A947-CB1E-B02287C1FA39}"/>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A0D956CC-F192-7FEE-EC74-E0A43AB0CEFA}"/>
              </a:ext>
            </a:extLst>
          </p:cNvPr>
          <p:cNvSpPr>
            <a:spLocks noGrp="1"/>
          </p:cNvSpPr>
          <p:nvPr>
            <p:ph type="dt" sz="half" idx="10"/>
          </p:nvPr>
        </p:nvSpPr>
        <p:spPr/>
        <p:txBody>
          <a:bodyPr/>
          <a:lstStyle/>
          <a:p>
            <a:fld id="{184BBEAA-9E4C-4197-8F73-7933B22EFE9C}" type="datetime1">
              <a:rPr kumimoji="1" lang="ja-JP" altLang="en-US" smtClean="0"/>
              <a:t>2025/10/3</a:t>
            </a:fld>
            <a:endParaRPr kumimoji="1" lang="ja-JP" altLang="en-US"/>
          </a:p>
        </p:txBody>
      </p:sp>
      <p:sp>
        <p:nvSpPr>
          <p:cNvPr id="8" name="フッター プレースホルダー 7">
            <a:extLst>
              <a:ext uri="{FF2B5EF4-FFF2-40B4-BE49-F238E27FC236}">
                <a16:creationId xmlns:a16="http://schemas.microsoft.com/office/drawing/2014/main" id="{C822569A-A3D2-DB04-BA23-D507DC1BE9D7}"/>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D98E9F3-8AEE-F53D-8574-F4E14EE05A50}"/>
              </a:ext>
            </a:extLst>
          </p:cNvPr>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122802080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9AC0-40CD-4451-BF00-5E2FC7B7451B}"/>
              </a:ext>
            </a:extLst>
          </p:cNvPr>
          <p:cNvSpPr>
            <a:spLocks noGrp="1"/>
          </p:cNvSpPr>
          <p:nvPr>
            <p:ph type="title"/>
          </p:nvPr>
        </p:nvSpPr>
        <p:spPr>
          <a:xfrm>
            <a:off x="2203704" y="1728216"/>
            <a:ext cx="7781544" cy="3392424"/>
          </a:xfrm>
        </p:spPr>
        <p:txBody>
          <a:bodyPr>
            <a:normAutofit/>
          </a:bodyPr>
          <a:lstStyle>
            <a:lvl1pPr algn="ctr">
              <a:defRPr sz="7800"/>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C6FD9A32-9C83-452B-BC69-CC6E95D3C93C}"/>
              </a:ext>
            </a:extLst>
          </p:cNvPr>
          <p:cNvSpPr>
            <a:spLocks noGrp="1"/>
          </p:cNvSpPr>
          <p:nvPr>
            <p:ph type="dt" sz="half" idx="10"/>
          </p:nvPr>
        </p:nvSpPr>
        <p:spPr/>
        <p:txBody>
          <a:bodyPr/>
          <a:lstStyle/>
          <a:p>
            <a:fld id="{33CC3F54-3488-4990-93C4-977CA48219BD}" type="datetime1">
              <a:rPr lang="ja-JP" altLang="en-US" smtClean="0"/>
              <a:t>2025/10/3</a:t>
            </a:fld>
            <a:endParaRPr lang="en-US"/>
          </a:p>
        </p:txBody>
      </p:sp>
      <p:sp>
        <p:nvSpPr>
          <p:cNvPr id="4" name="Footer Placeholder 3">
            <a:extLst>
              <a:ext uri="{FF2B5EF4-FFF2-40B4-BE49-F238E27FC236}">
                <a16:creationId xmlns:a16="http://schemas.microsoft.com/office/drawing/2014/main" id="{6B87B83E-E23E-42DE-876D-F55908A97DC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61C03A8-D428-4010-B413-13B1E9922628}"/>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6" name="Rectangle 6" descr="Tag=AccentColor&#10;Flavor=Light&#10;Target=FillAndLine">
            <a:extLst>
              <a:ext uri="{FF2B5EF4-FFF2-40B4-BE49-F238E27FC236}">
                <a16:creationId xmlns:a16="http://schemas.microsoft.com/office/drawing/2014/main" id="{17F03060-85EC-4182-8C18-C6EE0D373E4B}"/>
              </a:ext>
            </a:extLst>
          </p:cNvPr>
          <p:cNvSpPr/>
          <p:nvPr/>
        </p:nvSpPr>
        <p:spPr>
          <a:xfrm>
            <a:off x="3974206" y="5126892"/>
            <a:ext cx="4243589" cy="27432"/>
          </a:xfrm>
          <a:custGeom>
            <a:avLst/>
            <a:gdLst>
              <a:gd name="connsiteX0" fmla="*/ 0 w 4243589"/>
              <a:gd name="connsiteY0" fmla="*/ 0 h 27432"/>
              <a:gd name="connsiteX1" fmla="*/ 563791 w 4243589"/>
              <a:gd name="connsiteY1" fmla="*/ 0 h 27432"/>
              <a:gd name="connsiteX2" fmla="*/ 1042710 w 4243589"/>
              <a:gd name="connsiteY2" fmla="*/ 0 h 27432"/>
              <a:gd name="connsiteX3" fmla="*/ 1564066 w 4243589"/>
              <a:gd name="connsiteY3" fmla="*/ 0 h 27432"/>
              <a:gd name="connsiteX4" fmla="*/ 2212729 w 4243589"/>
              <a:gd name="connsiteY4" fmla="*/ 0 h 27432"/>
              <a:gd name="connsiteX5" fmla="*/ 2776520 w 4243589"/>
              <a:gd name="connsiteY5" fmla="*/ 0 h 27432"/>
              <a:gd name="connsiteX6" fmla="*/ 3297875 w 4243589"/>
              <a:gd name="connsiteY6" fmla="*/ 0 h 27432"/>
              <a:gd name="connsiteX7" fmla="*/ 4243589 w 4243589"/>
              <a:gd name="connsiteY7" fmla="*/ 0 h 27432"/>
              <a:gd name="connsiteX8" fmla="*/ 4243589 w 4243589"/>
              <a:gd name="connsiteY8" fmla="*/ 27432 h 27432"/>
              <a:gd name="connsiteX9" fmla="*/ 3637362 w 4243589"/>
              <a:gd name="connsiteY9" fmla="*/ 27432 h 27432"/>
              <a:gd name="connsiteX10" fmla="*/ 3116007 w 4243589"/>
              <a:gd name="connsiteY10" fmla="*/ 27432 h 27432"/>
              <a:gd name="connsiteX11" fmla="*/ 2424908 w 4243589"/>
              <a:gd name="connsiteY11" fmla="*/ 27432 h 27432"/>
              <a:gd name="connsiteX12" fmla="*/ 1861117 w 4243589"/>
              <a:gd name="connsiteY12" fmla="*/ 27432 h 27432"/>
              <a:gd name="connsiteX13" fmla="*/ 1382198 w 4243589"/>
              <a:gd name="connsiteY13" fmla="*/ 27432 h 27432"/>
              <a:gd name="connsiteX14" fmla="*/ 733535 w 4243589"/>
              <a:gd name="connsiteY14" fmla="*/ 27432 h 27432"/>
              <a:gd name="connsiteX15" fmla="*/ 0 w 4243589"/>
              <a:gd name="connsiteY15" fmla="*/ 27432 h 27432"/>
              <a:gd name="connsiteX16" fmla="*/ 0 w 4243589"/>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27432" fill="none" extrusionOk="0">
                <a:moveTo>
                  <a:pt x="0" y="0"/>
                </a:moveTo>
                <a:cubicBezTo>
                  <a:pt x="157351" y="-15653"/>
                  <a:pt x="378877" y="-5828"/>
                  <a:pt x="563791" y="0"/>
                </a:cubicBezTo>
                <a:cubicBezTo>
                  <a:pt x="748705" y="5828"/>
                  <a:pt x="905659" y="-5525"/>
                  <a:pt x="1042710" y="0"/>
                </a:cubicBezTo>
                <a:cubicBezTo>
                  <a:pt x="1179761" y="5525"/>
                  <a:pt x="1356845" y="-21288"/>
                  <a:pt x="1564066" y="0"/>
                </a:cubicBezTo>
                <a:cubicBezTo>
                  <a:pt x="1771287" y="21288"/>
                  <a:pt x="1912099" y="25135"/>
                  <a:pt x="2212729" y="0"/>
                </a:cubicBezTo>
                <a:cubicBezTo>
                  <a:pt x="2513359" y="-25135"/>
                  <a:pt x="2514918" y="-27119"/>
                  <a:pt x="2776520" y="0"/>
                </a:cubicBezTo>
                <a:cubicBezTo>
                  <a:pt x="3038122" y="27119"/>
                  <a:pt x="3178771" y="18116"/>
                  <a:pt x="3297875" y="0"/>
                </a:cubicBezTo>
                <a:cubicBezTo>
                  <a:pt x="3416980" y="-18116"/>
                  <a:pt x="4012240" y="-40869"/>
                  <a:pt x="4243589" y="0"/>
                </a:cubicBezTo>
                <a:cubicBezTo>
                  <a:pt x="4242616" y="8304"/>
                  <a:pt x="4243111" y="21512"/>
                  <a:pt x="4243589" y="27432"/>
                </a:cubicBezTo>
                <a:cubicBezTo>
                  <a:pt x="4112949" y="6289"/>
                  <a:pt x="3928037" y="10975"/>
                  <a:pt x="3637362" y="27432"/>
                </a:cubicBezTo>
                <a:cubicBezTo>
                  <a:pt x="3346687" y="43889"/>
                  <a:pt x="3254446" y="35813"/>
                  <a:pt x="3116007" y="27432"/>
                </a:cubicBezTo>
                <a:cubicBezTo>
                  <a:pt x="2977569" y="19051"/>
                  <a:pt x="2620228" y="38017"/>
                  <a:pt x="2424908" y="27432"/>
                </a:cubicBezTo>
                <a:cubicBezTo>
                  <a:pt x="2229588" y="16847"/>
                  <a:pt x="2088287" y="5290"/>
                  <a:pt x="1861117" y="27432"/>
                </a:cubicBezTo>
                <a:cubicBezTo>
                  <a:pt x="1633947" y="49574"/>
                  <a:pt x="1502447" y="8273"/>
                  <a:pt x="1382198" y="27432"/>
                </a:cubicBezTo>
                <a:cubicBezTo>
                  <a:pt x="1261949" y="46591"/>
                  <a:pt x="1045440" y="37497"/>
                  <a:pt x="733535" y="27432"/>
                </a:cubicBezTo>
                <a:cubicBezTo>
                  <a:pt x="421630" y="17367"/>
                  <a:pt x="341257" y="-9215"/>
                  <a:pt x="0" y="27432"/>
                </a:cubicBezTo>
                <a:cubicBezTo>
                  <a:pt x="-1048" y="14992"/>
                  <a:pt x="-1120" y="7447"/>
                  <a:pt x="0" y="0"/>
                </a:cubicBezTo>
                <a:close/>
              </a:path>
              <a:path w="4243589" h="27432" stroke="0" extrusionOk="0">
                <a:moveTo>
                  <a:pt x="0" y="0"/>
                </a:moveTo>
                <a:cubicBezTo>
                  <a:pt x="128164" y="17204"/>
                  <a:pt x="312653" y="1129"/>
                  <a:pt x="563791" y="0"/>
                </a:cubicBezTo>
                <a:cubicBezTo>
                  <a:pt x="814929" y="-1129"/>
                  <a:pt x="837271" y="8503"/>
                  <a:pt x="1042710" y="0"/>
                </a:cubicBezTo>
                <a:cubicBezTo>
                  <a:pt x="1248149" y="-8503"/>
                  <a:pt x="1588432" y="-28862"/>
                  <a:pt x="1733809" y="0"/>
                </a:cubicBezTo>
                <a:cubicBezTo>
                  <a:pt x="1879186" y="28862"/>
                  <a:pt x="2052815" y="5974"/>
                  <a:pt x="2297600" y="0"/>
                </a:cubicBezTo>
                <a:cubicBezTo>
                  <a:pt x="2542385" y="-5974"/>
                  <a:pt x="2699960" y="-23550"/>
                  <a:pt x="2861391" y="0"/>
                </a:cubicBezTo>
                <a:cubicBezTo>
                  <a:pt x="3022822" y="23550"/>
                  <a:pt x="3390411" y="25272"/>
                  <a:pt x="3552490" y="0"/>
                </a:cubicBezTo>
                <a:cubicBezTo>
                  <a:pt x="3714569" y="-25272"/>
                  <a:pt x="3950585" y="-31327"/>
                  <a:pt x="4243589" y="0"/>
                </a:cubicBezTo>
                <a:cubicBezTo>
                  <a:pt x="4244074" y="9333"/>
                  <a:pt x="4244867" y="19699"/>
                  <a:pt x="4243589" y="27432"/>
                </a:cubicBezTo>
                <a:cubicBezTo>
                  <a:pt x="4130424" y="7904"/>
                  <a:pt x="3932803" y="51393"/>
                  <a:pt x="3722234" y="27432"/>
                </a:cubicBezTo>
                <a:cubicBezTo>
                  <a:pt x="3511665" y="3471"/>
                  <a:pt x="3269903" y="55138"/>
                  <a:pt x="3116007" y="27432"/>
                </a:cubicBezTo>
                <a:cubicBezTo>
                  <a:pt x="2962111" y="-274"/>
                  <a:pt x="2744280" y="32368"/>
                  <a:pt x="2509780" y="27432"/>
                </a:cubicBezTo>
                <a:cubicBezTo>
                  <a:pt x="2275280" y="22496"/>
                  <a:pt x="2066059" y="52808"/>
                  <a:pt x="1945989" y="27432"/>
                </a:cubicBezTo>
                <a:cubicBezTo>
                  <a:pt x="1825919" y="2056"/>
                  <a:pt x="1407329" y="21760"/>
                  <a:pt x="1254890" y="27432"/>
                </a:cubicBezTo>
                <a:cubicBezTo>
                  <a:pt x="1102451" y="33104"/>
                  <a:pt x="837950" y="40817"/>
                  <a:pt x="563791" y="27432"/>
                </a:cubicBezTo>
                <a:cubicBezTo>
                  <a:pt x="289632" y="14047"/>
                  <a:pt x="132768" y="16249"/>
                  <a:pt x="0" y="27432"/>
                </a:cubicBezTo>
                <a:cubicBezTo>
                  <a:pt x="211" y="18145"/>
                  <a:pt x="120" y="6480"/>
                  <a:pt x="0" y="0"/>
                </a:cubicBezTo>
                <a:close/>
              </a:path>
            </a:pathLst>
          </a:custGeom>
          <a:solidFill>
            <a:schemeClr val="tx1"/>
          </a:solidFill>
          <a:ln w="3810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02217735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72816A0-77C4-4A3F-87BD-A7321E3C84D2}"/>
              </a:ext>
            </a:extLst>
          </p:cNvPr>
          <p:cNvSpPr>
            <a:spLocks noGrp="1"/>
          </p:cNvSpPr>
          <p:nvPr>
            <p:ph type="dt" sz="half" idx="10"/>
          </p:nvPr>
        </p:nvSpPr>
        <p:spPr/>
        <p:txBody>
          <a:bodyPr/>
          <a:lstStyle/>
          <a:p>
            <a:fld id="{81B12FED-5AD4-4395-A273-9E4CACA95092}" type="datetime1">
              <a:rPr lang="ja-JP" altLang="en-US" smtClean="0"/>
              <a:t>2025/10/3</a:t>
            </a:fld>
            <a:endParaRPr lang="en-US"/>
          </a:p>
        </p:txBody>
      </p:sp>
      <p:sp>
        <p:nvSpPr>
          <p:cNvPr id="3" name="Footer Placeholder 2">
            <a:extLst>
              <a:ext uri="{FF2B5EF4-FFF2-40B4-BE49-F238E27FC236}">
                <a16:creationId xmlns:a16="http://schemas.microsoft.com/office/drawing/2014/main" id="{A5FC3464-F026-4C77-9441-55ECA505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87D9257-BADE-4D0B-AF0B-D09FE95FA078}"/>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227629405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A1C48E-F751-45A2-9010-208B81EDBE69}"/>
              </a:ext>
            </a:extLst>
          </p:cNvPr>
          <p:cNvSpPr>
            <a:spLocks noGrp="1"/>
          </p:cNvSpPr>
          <p:nvPr>
            <p:ph type="title"/>
          </p:nvPr>
        </p:nvSpPr>
        <p:spPr>
          <a:xfrm>
            <a:off x="839788" y="457200"/>
            <a:ext cx="3932237" cy="3429000"/>
          </a:xfrm>
        </p:spPr>
        <p:txBody>
          <a:bodyPr anchor="b">
            <a:normAutofit/>
          </a:bodyPr>
          <a:lstStyle>
            <a:lvl1pPr>
              <a:defRPr sz="60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9D501F6-8430-4758-8636-74D68E990EC3}"/>
              </a:ext>
            </a:extLst>
          </p:cNvPr>
          <p:cNvSpPr>
            <a:spLocks noGrp="1"/>
          </p:cNvSpPr>
          <p:nvPr>
            <p:ph idx="1"/>
          </p:nvPr>
        </p:nvSpPr>
        <p:spPr>
          <a:xfrm>
            <a:off x="5303520" y="548640"/>
            <a:ext cx="6053328" cy="5431536"/>
          </a:xfrm>
        </p:spPr>
        <p:txBody>
          <a:bodyPr anchor="ct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E79DC39-A29C-494C-98B6-999746C5F38A}"/>
              </a:ext>
            </a:extLst>
          </p:cNvPr>
          <p:cNvSpPr>
            <a:spLocks noGrp="1"/>
          </p:cNvSpPr>
          <p:nvPr>
            <p:ph type="body" sz="half" idx="2"/>
          </p:nvPr>
        </p:nvSpPr>
        <p:spPr>
          <a:xfrm>
            <a:off x="839788" y="3977640"/>
            <a:ext cx="3932237"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2584C988-A6DB-469A-B8AA-31866F36E83D}"/>
              </a:ext>
            </a:extLst>
          </p:cNvPr>
          <p:cNvSpPr>
            <a:spLocks noGrp="1"/>
          </p:cNvSpPr>
          <p:nvPr>
            <p:ph type="dt" sz="half" idx="10"/>
          </p:nvPr>
        </p:nvSpPr>
        <p:spPr/>
        <p:txBody>
          <a:bodyPr/>
          <a:lstStyle/>
          <a:p>
            <a:fld id="{D2DDE6C7-0115-4D55-B5C8-A862E6643A44}" type="datetime1">
              <a:rPr lang="ja-JP" altLang="en-US" smtClean="0"/>
              <a:t>2025/10/3</a:t>
            </a:fld>
            <a:endParaRPr lang="en-US"/>
          </a:p>
        </p:txBody>
      </p:sp>
      <p:sp>
        <p:nvSpPr>
          <p:cNvPr id="6" name="Footer Placeholder 5">
            <a:extLst>
              <a:ext uri="{FF2B5EF4-FFF2-40B4-BE49-F238E27FC236}">
                <a16:creationId xmlns:a16="http://schemas.microsoft.com/office/drawing/2014/main" id="{02BC39C3-81EB-4828-9AD3-2F1FAC521E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59376C-9810-49A5-BC9A-4E6A02175273}"/>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B9F96F3A-E64D-4401-B02C-BCD5CAA97CFF}"/>
              </a:ext>
            </a:extLst>
          </p:cNvPr>
          <p:cNvSpPr/>
          <p:nvPr/>
        </p:nvSpPr>
        <p:spPr>
          <a:xfrm rot="5400000">
            <a:off x="2797492"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773858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237704-80BD-41B0-8395-41618EC3AFBC}"/>
              </a:ext>
            </a:extLst>
          </p:cNvPr>
          <p:cNvSpPr>
            <a:spLocks noGrp="1"/>
          </p:cNvSpPr>
          <p:nvPr>
            <p:ph type="title"/>
          </p:nvPr>
        </p:nvSpPr>
        <p:spPr>
          <a:xfrm>
            <a:off x="839788" y="457200"/>
            <a:ext cx="3931920" cy="3429000"/>
          </a:xfrm>
        </p:spPr>
        <p:txBody>
          <a:bodyPr anchor="b">
            <a:normAutofit/>
          </a:bodyPr>
          <a:lstStyle>
            <a:lvl1pPr>
              <a:defRPr sz="60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14DA4032-EC66-4974-BD30-898B60E4B562}"/>
              </a:ext>
            </a:extLst>
          </p:cNvPr>
          <p:cNvSpPr>
            <a:spLocks noGrp="1"/>
          </p:cNvSpPr>
          <p:nvPr>
            <p:ph type="pic" idx="1"/>
          </p:nvPr>
        </p:nvSpPr>
        <p:spPr>
          <a:xfrm>
            <a:off x="5303520" y="548640"/>
            <a:ext cx="6053328" cy="543153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921802D0-5574-4631-BA49-92362F8E40DC}"/>
              </a:ext>
            </a:extLst>
          </p:cNvPr>
          <p:cNvSpPr>
            <a:spLocks noGrp="1"/>
          </p:cNvSpPr>
          <p:nvPr>
            <p:ph type="body" sz="half" idx="2"/>
          </p:nvPr>
        </p:nvSpPr>
        <p:spPr>
          <a:xfrm>
            <a:off x="839788" y="3977640"/>
            <a:ext cx="3931920" cy="2002536"/>
          </a:xfrm>
        </p:spPr>
        <p:txBody>
          <a:bodyPr>
            <a:normAutofit/>
          </a:bodyPr>
          <a:lstStyle>
            <a:lvl1pPr marL="0" indent="0">
              <a:buNone/>
              <a:defRPr sz="32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F62C2F5B-DDDD-4E64-94A9-99E46F4B06A0}"/>
              </a:ext>
            </a:extLst>
          </p:cNvPr>
          <p:cNvSpPr>
            <a:spLocks noGrp="1"/>
          </p:cNvSpPr>
          <p:nvPr>
            <p:ph type="dt" sz="half" idx="10"/>
          </p:nvPr>
        </p:nvSpPr>
        <p:spPr/>
        <p:txBody>
          <a:bodyPr/>
          <a:lstStyle/>
          <a:p>
            <a:fld id="{6B60F9B8-716D-4DF8-8C7C-AABAC5148549}" type="datetime1">
              <a:rPr lang="ja-JP" altLang="en-US" smtClean="0"/>
              <a:t>2025/10/3</a:t>
            </a:fld>
            <a:endParaRPr lang="en-US"/>
          </a:p>
        </p:txBody>
      </p:sp>
      <p:sp>
        <p:nvSpPr>
          <p:cNvPr id="6" name="Footer Placeholder 5">
            <a:extLst>
              <a:ext uri="{FF2B5EF4-FFF2-40B4-BE49-F238E27FC236}">
                <a16:creationId xmlns:a16="http://schemas.microsoft.com/office/drawing/2014/main" id="{D4FA8D36-8865-48E7-8249-ED729A5F709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0F98C3-0B62-4361-8408-A01F70807CDB}"/>
              </a:ext>
            </a:extLst>
          </p:cNvPr>
          <p:cNvSpPr>
            <a:spLocks noGrp="1"/>
          </p:cNvSpPr>
          <p:nvPr>
            <p:ph type="sldNum" sz="quarter" idx="12"/>
          </p:nvPr>
        </p:nvSpPr>
        <p:spPr/>
        <p:txBody>
          <a:bodyPr/>
          <a:lstStyle/>
          <a:p>
            <a:fld id="{A7CD31F4-64FA-4BA0-9498-67783267A8C8}" type="slidenum">
              <a:rPr lang="en-US" smtClean="0"/>
              <a:t>‹#›</a:t>
            </a:fld>
            <a:endParaRPr lang="en-US"/>
          </a:p>
        </p:txBody>
      </p:sp>
      <p:sp>
        <p:nvSpPr>
          <p:cNvPr id="8" name="Rectangle 6" descr="Tag=AccentColor&#10;Flavor=Light&#10;Target=FillAndLine">
            <a:extLst>
              <a:ext uri="{FF2B5EF4-FFF2-40B4-BE49-F238E27FC236}">
                <a16:creationId xmlns:a16="http://schemas.microsoft.com/office/drawing/2014/main" id="{FE511AB6-FEAF-4549-BA88-0764BD10B63D}"/>
              </a:ext>
            </a:extLst>
          </p:cNvPr>
          <p:cNvSpPr/>
          <p:nvPr/>
        </p:nvSpPr>
        <p:spPr>
          <a:xfrm rot="5400000">
            <a:off x="2798064" y="3254143"/>
            <a:ext cx="4480560" cy="27432"/>
          </a:xfrm>
          <a:custGeom>
            <a:avLst/>
            <a:gdLst>
              <a:gd name="connsiteX0" fmla="*/ 0 w 4480560"/>
              <a:gd name="connsiteY0" fmla="*/ 0 h 27432"/>
              <a:gd name="connsiteX1" fmla="*/ 595274 w 4480560"/>
              <a:gd name="connsiteY1" fmla="*/ 0 h 27432"/>
              <a:gd name="connsiteX2" fmla="*/ 1100938 w 4480560"/>
              <a:gd name="connsiteY2" fmla="*/ 0 h 27432"/>
              <a:gd name="connsiteX3" fmla="*/ 1651406 w 4480560"/>
              <a:gd name="connsiteY3" fmla="*/ 0 h 27432"/>
              <a:gd name="connsiteX4" fmla="*/ 2336292 w 4480560"/>
              <a:gd name="connsiteY4" fmla="*/ 0 h 27432"/>
              <a:gd name="connsiteX5" fmla="*/ 2931566 w 4480560"/>
              <a:gd name="connsiteY5" fmla="*/ 0 h 27432"/>
              <a:gd name="connsiteX6" fmla="*/ 3482035 w 4480560"/>
              <a:gd name="connsiteY6" fmla="*/ 0 h 27432"/>
              <a:gd name="connsiteX7" fmla="*/ 4480560 w 4480560"/>
              <a:gd name="connsiteY7" fmla="*/ 0 h 27432"/>
              <a:gd name="connsiteX8" fmla="*/ 4480560 w 4480560"/>
              <a:gd name="connsiteY8" fmla="*/ 27432 h 27432"/>
              <a:gd name="connsiteX9" fmla="*/ 3840480 w 4480560"/>
              <a:gd name="connsiteY9" fmla="*/ 27432 h 27432"/>
              <a:gd name="connsiteX10" fmla="*/ 3290011 w 4480560"/>
              <a:gd name="connsiteY10" fmla="*/ 27432 h 27432"/>
              <a:gd name="connsiteX11" fmla="*/ 2560320 w 4480560"/>
              <a:gd name="connsiteY11" fmla="*/ 27432 h 27432"/>
              <a:gd name="connsiteX12" fmla="*/ 1965046 w 4480560"/>
              <a:gd name="connsiteY12" fmla="*/ 27432 h 27432"/>
              <a:gd name="connsiteX13" fmla="*/ 1459382 w 4480560"/>
              <a:gd name="connsiteY13" fmla="*/ 27432 h 27432"/>
              <a:gd name="connsiteX14" fmla="*/ 774497 w 4480560"/>
              <a:gd name="connsiteY14" fmla="*/ 27432 h 27432"/>
              <a:gd name="connsiteX15" fmla="*/ 0 w 4480560"/>
              <a:gd name="connsiteY15" fmla="*/ 27432 h 27432"/>
              <a:gd name="connsiteX16" fmla="*/ 0 w 4480560"/>
              <a:gd name="connsiteY16" fmla="*/ 0 h 27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27432"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79587" y="8304"/>
                  <a:pt x="4480082" y="21512"/>
                  <a:pt x="4480560" y="27432"/>
                </a:cubicBezTo>
                <a:cubicBezTo>
                  <a:pt x="4314132" y="24068"/>
                  <a:pt x="4028383" y="45776"/>
                  <a:pt x="3840480" y="27432"/>
                </a:cubicBezTo>
                <a:cubicBezTo>
                  <a:pt x="3652577" y="9088"/>
                  <a:pt x="3547615" y="11992"/>
                  <a:pt x="3290011" y="27432"/>
                </a:cubicBezTo>
                <a:cubicBezTo>
                  <a:pt x="3032407" y="42872"/>
                  <a:pt x="2830268" y="17863"/>
                  <a:pt x="2560320" y="27432"/>
                </a:cubicBezTo>
                <a:cubicBezTo>
                  <a:pt x="2290372" y="37001"/>
                  <a:pt x="2147422" y="15872"/>
                  <a:pt x="1965046" y="27432"/>
                </a:cubicBezTo>
                <a:cubicBezTo>
                  <a:pt x="1782670" y="38992"/>
                  <a:pt x="1689791" y="49824"/>
                  <a:pt x="1459382" y="27432"/>
                </a:cubicBezTo>
                <a:cubicBezTo>
                  <a:pt x="1228973" y="5040"/>
                  <a:pt x="915486" y="45645"/>
                  <a:pt x="774497" y="27432"/>
                </a:cubicBezTo>
                <a:cubicBezTo>
                  <a:pt x="633508" y="9219"/>
                  <a:pt x="361442" y="-1963"/>
                  <a:pt x="0" y="27432"/>
                </a:cubicBezTo>
                <a:cubicBezTo>
                  <a:pt x="-1048" y="14992"/>
                  <a:pt x="-1120" y="7447"/>
                  <a:pt x="0" y="0"/>
                </a:cubicBezTo>
                <a:close/>
              </a:path>
              <a:path w="4480560" h="27432"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81045" y="9333"/>
                  <a:pt x="4481838" y="19699"/>
                  <a:pt x="4480560" y="27432"/>
                </a:cubicBezTo>
                <a:cubicBezTo>
                  <a:pt x="4279652" y="2294"/>
                  <a:pt x="4200762" y="50710"/>
                  <a:pt x="3930091" y="27432"/>
                </a:cubicBezTo>
                <a:cubicBezTo>
                  <a:pt x="3659420" y="4154"/>
                  <a:pt x="3456052" y="31438"/>
                  <a:pt x="3290011" y="27432"/>
                </a:cubicBezTo>
                <a:cubicBezTo>
                  <a:pt x="3123970" y="23426"/>
                  <a:pt x="2882392" y="41962"/>
                  <a:pt x="2649931" y="27432"/>
                </a:cubicBezTo>
                <a:cubicBezTo>
                  <a:pt x="2417470" y="12902"/>
                  <a:pt x="2238426" y="16481"/>
                  <a:pt x="2054657" y="27432"/>
                </a:cubicBezTo>
                <a:cubicBezTo>
                  <a:pt x="1870888" y="38383"/>
                  <a:pt x="1566368" y="54184"/>
                  <a:pt x="1324966" y="27432"/>
                </a:cubicBezTo>
                <a:cubicBezTo>
                  <a:pt x="1083564" y="680"/>
                  <a:pt x="787410" y="20090"/>
                  <a:pt x="595274" y="27432"/>
                </a:cubicBezTo>
                <a:cubicBezTo>
                  <a:pt x="403138" y="34774"/>
                  <a:pt x="169622" y="19643"/>
                  <a:pt x="0" y="27432"/>
                </a:cubicBezTo>
                <a:cubicBezTo>
                  <a:pt x="211" y="18145"/>
                  <a:pt x="120" y="6480"/>
                  <a:pt x="0" y="0"/>
                </a:cubicBezTo>
                <a:close/>
              </a:path>
            </a:pathLst>
          </a:custGeom>
          <a:solidFill>
            <a:schemeClr val="tx1"/>
          </a:solidFill>
          <a:ln w="44450" cap="rnd">
            <a:solidFill>
              <a:schemeClr val="tx1"/>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7322709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7CF8D-FF51-4FD8-B968-A2C85073478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61A953-02EA-491B-A215-AF8420D74D3A}"/>
              </a:ext>
            </a:extLst>
          </p:cNvPr>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4084D1E-BC98-44E4-8D2C-89CCDC293331}"/>
              </a:ext>
            </a:extLst>
          </p:cNvPr>
          <p:cNvSpPr>
            <a:spLocks noGrp="1"/>
          </p:cNvSpPr>
          <p:nvPr>
            <p:ph type="dt" sz="half" idx="10"/>
          </p:nvPr>
        </p:nvSpPr>
        <p:spPr/>
        <p:txBody>
          <a:bodyPr/>
          <a:lstStyle/>
          <a:p>
            <a:fld id="{82D7B917-73FD-430A-BF6F-A1B20755F775}" type="datetime1">
              <a:rPr lang="ja-JP" altLang="en-US" smtClean="0"/>
              <a:t>2025/10/3</a:t>
            </a:fld>
            <a:endParaRPr lang="en-US"/>
          </a:p>
        </p:txBody>
      </p:sp>
      <p:sp>
        <p:nvSpPr>
          <p:cNvPr id="5" name="Footer Placeholder 4">
            <a:extLst>
              <a:ext uri="{FF2B5EF4-FFF2-40B4-BE49-F238E27FC236}">
                <a16:creationId xmlns:a16="http://schemas.microsoft.com/office/drawing/2014/main" id="{513019EB-9C2B-4833-B72A-147694159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5F6E764-5688-45F5-94ED-A7357D2F5689}"/>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417930621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0E3CB6-3025-40BF-A04B-A7B0CB4C01F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EDD5CB3-8B24-48C7-89D3-8DCAD36A453D}"/>
              </a:ext>
            </a:extLst>
          </p:cNvPr>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50BC931-E2BF-4C1D-91AA-89F82F8268B2}"/>
              </a:ext>
            </a:extLst>
          </p:cNvPr>
          <p:cNvSpPr>
            <a:spLocks noGrp="1"/>
          </p:cNvSpPr>
          <p:nvPr>
            <p:ph type="dt" sz="half" idx="10"/>
          </p:nvPr>
        </p:nvSpPr>
        <p:spPr/>
        <p:txBody>
          <a:bodyPr/>
          <a:lstStyle/>
          <a:p>
            <a:fld id="{A139B718-52BD-4822-A6F5-8B1E503284C5}" type="datetime1">
              <a:rPr lang="ja-JP" altLang="en-US" smtClean="0"/>
              <a:t>2025/10/3</a:t>
            </a:fld>
            <a:endParaRPr lang="en-US"/>
          </a:p>
        </p:txBody>
      </p:sp>
      <p:sp>
        <p:nvSpPr>
          <p:cNvPr id="5" name="Footer Placeholder 4">
            <a:extLst>
              <a:ext uri="{FF2B5EF4-FFF2-40B4-BE49-F238E27FC236}">
                <a16:creationId xmlns:a16="http://schemas.microsoft.com/office/drawing/2014/main" id="{7548A135-AEE9-4483-957E-3D143318D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8DEFD4-A052-46B3-B2AE-F3091D8A2F7B}"/>
              </a:ext>
            </a:extLst>
          </p:cNvPr>
          <p:cNvSpPr>
            <a:spLocks noGrp="1"/>
          </p:cNvSpPr>
          <p:nvPr>
            <p:ph type="sldNum" sz="quarter" idx="12"/>
          </p:nvPr>
        </p:nvSpPr>
        <p:spPr/>
        <p:txBody>
          <a:bodyPr/>
          <a:lstStyle/>
          <a:p>
            <a:fld id="{A7CD31F4-64FA-4BA0-9498-67783267A8C8}" type="slidenum">
              <a:rPr lang="en-US" smtClean="0"/>
              <a:t>‹#›</a:t>
            </a:fld>
            <a:endParaRPr lang="en-US"/>
          </a:p>
        </p:txBody>
      </p:sp>
    </p:spTree>
    <p:extLst>
      <p:ext uri="{BB962C8B-B14F-4D97-AF65-F5344CB8AC3E}">
        <p14:creationId xmlns:p14="http://schemas.microsoft.com/office/powerpoint/2010/main" val="384561815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420EE338-8F91-4DBA-9A8C-5C2391A7E6BB}"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1106872189"/>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DED7479-4759-4C05-A4F1-68A3B69412B7}"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31404848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4802986-B6D6-4029-A0C5-1741B4CFB199}" type="datetime1">
              <a:rPr kumimoji="1" lang="ja-JP" altLang="en-US" smtClean="0"/>
              <a:t>2025/10/3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232493257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8" name="Date Placeholder 7"/>
          <p:cNvSpPr>
            <a:spLocks noGrp="1"/>
          </p:cNvSpPr>
          <p:nvPr>
            <p:ph type="dt" sz="half" idx="10"/>
          </p:nvPr>
        </p:nvSpPr>
        <p:spPr/>
        <p:txBody>
          <a:bodyPr/>
          <a:lstStyle/>
          <a:p>
            <a:fld id="{BAF3729A-5C03-4D84-A261-F29BD77CBDD3}" type="datetime1">
              <a:rPr kumimoji="1" lang="ja-JP" altLang="en-US" smtClean="0"/>
              <a:t>2025/10/3</a:t>
            </a:fld>
            <a:endParaRPr kumimoji="1" lang="ja-JP" altLang="en-US"/>
          </a:p>
        </p:txBody>
      </p:sp>
      <p:sp>
        <p:nvSpPr>
          <p:cNvPr id="9" name="Footer Placeholder 8"/>
          <p:cNvSpPr>
            <a:spLocks noGrp="1"/>
          </p:cNvSpPr>
          <p:nvPr>
            <p:ph type="ftr" sz="quarter" idx="11"/>
          </p:nvPr>
        </p:nvSpPr>
        <p:spPr/>
        <p:txBody>
          <a:bodyPr/>
          <a:lstStyle/>
          <a:p>
            <a:endParaRPr kumimoji="1" lang="ja-JP" altLang="en-US"/>
          </a:p>
        </p:txBody>
      </p:sp>
      <p:sp>
        <p:nvSpPr>
          <p:cNvPr id="10" name="Slide Number Placeholder 9"/>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28618460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8933C98-516C-740E-8A84-22785B389C2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B45D318-7EB6-3415-75A1-D8D24107B468}"/>
              </a:ext>
            </a:extLst>
          </p:cNvPr>
          <p:cNvSpPr>
            <a:spLocks noGrp="1"/>
          </p:cNvSpPr>
          <p:nvPr>
            <p:ph type="dt" sz="half" idx="10"/>
          </p:nvPr>
        </p:nvSpPr>
        <p:spPr/>
        <p:txBody>
          <a:bodyPr/>
          <a:lstStyle/>
          <a:p>
            <a:fld id="{BD25B199-A9F2-447E-B5D8-09655462664E}" type="datetime1">
              <a:rPr kumimoji="1" lang="ja-JP" altLang="en-US" smtClean="0"/>
              <a:t>2025/10/3</a:t>
            </a:fld>
            <a:endParaRPr kumimoji="1" lang="ja-JP" altLang="en-US"/>
          </a:p>
        </p:txBody>
      </p:sp>
      <p:sp>
        <p:nvSpPr>
          <p:cNvPr id="4" name="フッター プレースホルダー 3">
            <a:extLst>
              <a:ext uri="{FF2B5EF4-FFF2-40B4-BE49-F238E27FC236}">
                <a16:creationId xmlns:a16="http://schemas.microsoft.com/office/drawing/2014/main" id="{CA8561DC-65BE-1CA6-7F29-394D128979D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CCA3138D-C2F2-46E4-2856-8ADC459A1DA9}"/>
              </a:ext>
            </a:extLst>
          </p:cNvPr>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1351547069"/>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2" name="Date Placeholder 1"/>
          <p:cNvSpPr>
            <a:spLocks noGrp="1"/>
          </p:cNvSpPr>
          <p:nvPr>
            <p:ph type="dt" sz="half" idx="10"/>
          </p:nvPr>
        </p:nvSpPr>
        <p:spPr/>
        <p:txBody>
          <a:bodyPr/>
          <a:lstStyle/>
          <a:p>
            <a:fld id="{184BBEAA-9E4C-4197-8F73-7933B22EFE9C}" type="datetime1">
              <a:rPr kumimoji="1" lang="ja-JP" altLang="en-US" smtClean="0"/>
              <a:t>2025/10/3</a:t>
            </a:fld>
            <a:endParaRPr kumimoji="1" lang="ja-JP" altLang="en-US"/>
          </a:p>
        </p:txBody>
      </p:sp>
      <p:sp>
        <p:nvSpPr>
          <p:cNvPr id="11" name="Footer Placeholder 10"/>
          <p:cNvSpPr>
            <a:spLocks noGrp="1"/>
          </p:cNvSpPr>
          <p:nvPr>
            <p:ph type="ftr" sz="quarter" idx="11"/>
          </p:nvPr>
        </p:nvSpPr>
        <p:spPr/>
        <p:txBody>
          <a:bodyPr/>
          <a:lstStyle/>
          <a:p>
            <a:endParaRPr kumimoji="1" lang="ja-JP" altLang="en-US"/>
          </a:p>
        </p:txBody>
      </p:sp>
      <p:sp>
        <p:nvSpPr>
          <p:cNvPr id="12" name="Slide Number Placeholder 11"/>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399708476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ja-JP" altLang="en-US"/>
              <a:t>マスター タイトルの書式設定</a:t>
            </a:r>
            <a:endParaRPr lang="en-US" dirty="0"/>
          </a:p>
        </p:txBody>
      </p:sp>
      <p:sp>
        <p:nvSpPr>
          <p:cNvPr id="2" name="Date Placeholder 1"/>
          <p:cNvSpPr>
            <a:spLocks noGrp="1"/>
          </p:cNvSpPr>
          <p:nvPr>
            <p:ph type="dt" sz="half" idx="10"/>
          </p:nvPr>
        </p:nvSpPr>
        <p:spPr/>
        <p:txBody>
          <a:bodyPr/>
          <a:lstStyle/>
          <a:p>
            <a:fld id="{BD25B199-A9F2-447E-B5D8-09655462664E}" type="datetime1">
              <a:rPr kumimoji="1" lang="ja-JP" altLang="en-US" smtClean="0"/>
              <a:t>2025/10/3</a:t>
            </a:fld>
            <a:endParaRPr kumimoji="1" lang="ja-JP" altLang="en-US"/>
          </a:p>
        </p:txBody>
      </p:sp>
      <p:sp>
        <p:nvSpPr>
          <p:cNvPr id="7" name="Footer Placeholder 6"/>
          <p:cNvSpPr>
            <a:spLocks noGrp="1"/>
          </p:cNvSpPr>
          <p:nvPr>
            <p:ph type="ftr" sz="quarter" idx="11"/>
          </p:nvPr>
        </p:nvSpPr>
        <p:spPr/>
        <p:txBody>
          <a:bodyPr/>
          <a:lstStyle/>
          <a:p>
            <a:endParaRPr kumimoji="1" lang="ja-JP" altLang="en-US"/>
          </a:p>
        </p:txBody>
      </p:sp>
      <p:sp>
        <p:nvSpPr>
          <p:cNvPr id="8" name="Slide Number Placeholder 7"/>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3955340210"/>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8A478C4-2605-4449-94EA-0BDB7C1C1585}" type="datetime1">
              <a:rPr kumimoji="1" lang="ja-JP" altLang="en-US" smtClean="0"/>
              <a:t>2025/10/3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2658693455"/>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ja-JP" altLang="en-US"/>
              <a:t>マスター タイトルの書式設定</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fld id="{D8DF1994-E108-46A3-AA78-75C493D15001}" type="datetime1">
              <a:rPr kumimoji="1" lang="ja-JP" altLang="en-US" smtClean="0"/>
              <a:t>2025/10/3</a:t>
            </a:fld>
            <a:endParaRPr kumimoji="1" lang="ja-JP" altLang="en-US"/>
          </a:p>
        </p:txBody>
      </p:sp>
      <p:sp>
        <p:nvSpPr>
          <p:cNvPr id="9" name="Footer Placeholder 8"/>
          <p:cNvSpPr>
            <a:spLocks noGrp="1"/>
          </p:cNvSpPr>
          <p:nvPr>
            <p:ph type="ftr" sz="quarter" idx="11"/>
          </p:nvPr>
        </p:nvSpPr>
        <p:spPr/>
        <p:txBody>
          <a:bodyPr/>
          <a:lstStyle/>
          <a:p>
            <a:endParaRPr kumimoji="1" lang="ja-JP" altLang="en-US"/>
          </a:p>
        </p:txBody>
      </p:sp>
      <p:sp>
        <p:nvSpPr>
          <p:cNvPr id="10" name="Slide Number Placeholder 9"/>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2862943041"/>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8" name="Date Placeholder 7"/>
          <p:cNvSpPr>
            <a:spLocks noGrp="1"/>
          </p:cNvSpPr>
          <p:nvPr>
            <p:ph type="dt" sz="half" idx="10"/>
          </p:nvPr>
        </p:nvSpPr>
        <p:spPr/>
        <p:txBody>
          <a:bodyPr/>
          <a:lstStyle/>
          <a:p>
            <a:fld id="{3359ABB2-E5E2-4C4B-808C-F46258703B0A}" type="datetime1">
              <a:rPr kumimoji="1" lang="ja-JP" altLang="en-US" smtClean="0"/>
              <a:t>2025/10/3</a:t>
            </a:fld>
            <a:endParaRPr kumimoji="1" lang="ja-JP" altLang="en-US"/>
          </a:p>
        </p:txBody>
      </p:sp>
      <p:sp>
        <p:nvSpPr>
          <p:cNvPr id="9" name="Footer Placeholder 8"/>
          <p:cNvSpPr>
            <a:spLocks noGrp="1"/>
          </p:cNvSpPr>
          <p:nvPr>
            <p:ph type="ftr" sz="quarter" idx="11"/>
          </p:nvPr>
        </p:nvSpPr>
        <p:spPr>
          <a:xfrm>
            <a:off x="3499101" y="6356350"/>
            <a:ext cx="5911517" cy="365125"/>
          </a:xfrm>
        </p:spPr>
        <p:txBody>
          <a:bodyPr/>
          <a:lstStyle/>
          <a:p>
            <a:endParaRPr kumimoji="1" lang="ja-JP" altLang="en-US"/>
          </a:p>
        </p:txBody>
      </p:sp>
      <p:sp>
        <p:nvSpPr>
          <p:cNvPr id="10" name="Slide Number Placeholder 9"/>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383415324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2E1F4676-2126-40D9-862C-125AA6A8E364}" type="datetime1">
              <a:rPr kumimoji="1" lang="ja-JP" altLang="en-US" smtClean="0"/>
              <a:t>2025/10/3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15344430"/>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3B5B778B-A8D0-47FA-932B-4538A6BDD3B0}" type="datetime1">
              <a:rPr kumimoji="1" lang="ja-JP" altLang="en-US" smtClean="0"/>
              <a:t>2025/10/3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885949926"/>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88A6932-22F7-6D18-E5DB-7151CB3C4161}"/>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2834EFC-A4FD-A487-017E-A1946F55D8E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FAB5E24C-5D53-E609-6C23-B4FE40E683E3}"/>
              </a:ext>
            </a:extLst>
          </p:cNvPr>
          <p:cNvSpPr>
            <a:spLocks noGrp="1"/>
          </p:cNvSpPr>
          <p:nvPr>
            <p:ph type="dt" sz="half" idx="10"/>
          </p:nvPr>
        </p:nvSpPr>
        <p:spPr/>
        <p:txBody>
          <a:bodyPr/>
          <a:lstStyle/>
          <a:p>
            <a:fld id="{3F1EFBE7-E162-4285-ADF1-644B7F3DBDA0}" type="datetimeFigureOut">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5181D070-8747-284A-6C88-B3BE2BCE70C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FDCAC49-84E0-6147-1ECA-EC330A624A64}"/>
              </a:ext>
            </a:extLst>
          </p:cNvPr>
          <p:cNvSpPr>
            <a:spLocks noGrp="1"/>
          </p:cNvSpPr>
          <p:nvPr>
            <p:ph type="sldNum" sz="quarter" idx="12"/>
          </p:nvPr>
        </p:nvSpPr>
        <p:spPr/>
        <p:txBody>
          <a:body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409427986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E1C7D5-935E-5039-AEB0-C824A9B334D1}"/>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0964223-DB94-A6C8-6403-29EF03BD33B4}"/>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77B1889-86E5-F4FF-610B-422E360ACC35}"/>
              </a:ext>
            </a:extLst>
          </p:cNvPr>
          <p:cNvSpPr>
            <a:spLocks noGrp="1"/>
          </p:cNvSpPr>
          <p:nvPr>
            <p:ph type="dt" sz="half" idx="10"/>
          </p:nvPr>
        </p:nvSpPr>
        <p:spPr/>
        <p:txBody>
          <a:bodyPr/>
          <a:lstStyle/>
          <a:p>
            <a:fld id="{3F1EFBE7-E162-4285-ADF1-644B7F3DBDA0}" type="datetimeFigureOut">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D6EFB33A-BB82-F69A-D333-B6FC7BBCED6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D04604-97C4-C75B-A5B1-0AA0EF000455}"/>
              </a:ext>
            </a:extLst>
          </p:cNvPr>
          <p:cNvSpPr>
            <a:spLocks noGrp="1"/>
          </p:cNvSpPr>
          <p:nvPr>
            <p:ph type="sldNum" sz="quarter" idx="12"/>
          </p:nvPr>
        </p:nvSpPr>
        <p:spPr/>
        <p:txBody>
          <a:body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3122960646"/>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6DD8167-7F89-03E8-FF98-49EEF2B342D7}"/>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05B21A6-BE3E-BB0F-808B-67B93141804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A084A603-8052-BBDA-A658-79435960B60D}"/>
              </a:ext>
            </a:extLst>
          </p:cNvPr>
          <p:cNvSpPr>
            <a:spLocks noGrp="1"/>
          </p:cNvSpPr>
          <p:nvPr>
            <p:ph type="dt" sz="half" idx="10"/>
          </p:nvPr>
        </p:nvSpPr>
        <p:spPr/>
        <p:txBody>
          <a:bodyPr/>
          <a:lstStyle/>
          <a:p>
            <a:fld id="{3F1EFBE7-E162-4285-ADF1-644B7F3DBDA0}" type="datetimeFigureOut">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F89BCA43-8C33-7257-8EA1-92F45E05623D}"/>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343F869-3ABC-A025-5453-12E60100FCE6}"/>
              </a:ext>
            </a:extLst>
          </p:cNvPr>
          <p:cNvSpPr>
            <a:spLocks noGrp="1"/>
          </p:cNvSpPr>
          <p:nvPr>
            <p:ph type="sldNum" sz="quarter" idx="12"/>
          </p:nvPr>
        </p:nvSpPr>
        <p:spPr/>
        <p:txBody>
          <a:body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1717560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4B16B8A6-288E-2A49-F39D-D8A57E98F39A}"/>
              </a:ext>
            </a:extLst>
          </p:cNvPr>
          <p:cNvSpPr>
            <a:spLocks noGrp="1"/>
          </p:cNvSpPr>
          <p:nvPr>
            <p:ph type="dt" sz="half" idx="10"/>
          </p:nvPr>
        </p:nvSpPr>
        <p:spPr/>
        <p:txBody>
          <a:bodyPr/>
          <a:lstStyle/>
          <a:p>
            <a:fld id="{38A478C4-2605-4449-94EA-0BDB7C1C1585}" type="datetime1">
              <a:rPr kumimoji="1" lang="ja-JP" altLang="en-US" smtClean="0"/>
              <a:t>2025/10/3</a:t>
            </a:fld>
            <a:endParaRPr kumimoji="1" lang="ja-JP" altLang="en-US"/>
          </a:p>
        </p:txBody>
      </p:sp>
      <p:sp>
        <p:nvSpPr>
          <p:cNvPr id="3" name="フッター プレースホルダー 2">
            <a:extLst>
              <a:ext uri="{FF2B5EF4-FFF2-40B4-BE49-F238E27FC236}">
                <a16:creationId xmlns:a16="http://schemas.microsoft.com/office/drawing/2014/main" id="{CE7CC53F-41F6-1B76-C83C-EF0AAD469CE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1FA707C-D77E-97CC-AD81-ED95ED9D047C}"/>
              </a:ext>
            </a:extLst>
          </p:cNvPr>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999201315"/>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A380D97-CDF8-A387-C364-F3EC0C861BFB}"/>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10AB18C-2DB2-9FEF-785E-103C08ED1797}"/>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4D849A9B-508D-C266-0545-02EB82024CB2}"/>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50079AD-4A44-8115-F678-0A7EFC80A280}"/>
              </a:ext>
            </a:extLst>
          </p:cNvPr>
          <p:cNvSpPr>
            <a:spLocks noGrp="1"/>
          </p:cNvSpPr>
          <p:nvPr>
            <p:ph type="dt" sz="half" idx="10"/>
          </p:nvPr>
        </p:nvSpPr>
        <p:spPr/>
        <p:txBody>
          <a:bodyPr/>
          <a:lstStyle/>
          <a:p>
            <a:fld id="{3F1EFBE7-E162-4285-ADF1-644B7F3DBDA0}" type="datetimeFigureOut">
              <a:rPr kumimoji="1" lang="ja-JP" altLang="en-US" smtClean="0"/>
              <a:t>2025/10/3</a:t>
            </a:fld>
            <a:endParaRPr kumimoji="1" lang="ja-JP" altLang="en-US"/>
          </a:p>
        </p:txBody>
      </p:sp>
      <p:sp>
        <p:nvSpPr>
          <p:cNvPr id="6" name="フッター プレースホルダー 5">
            <a:extLst>
              <a:ext uri="{FF2B5EF4-FFF2-40B4-BE49-F238E27FC236}">
                <a16:creationId xmlns:a16="http://schemas.microsoft.com/office/drawing/2014/main" id="{6DC8F148-3263-E97B-94FE-3912CB960F6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99DCF14-C4A8-3119-A8E2-820B9671EA0A}"/>
              </a:ext>
            </a:extLst>
          </p:cNvPr>
          <p:cNvSpPr>
            <a:spLocks noGrp="1"/>
          </p:cNvSpPr>
          <p:nvPr>
            <p:ph type="sldNum" sz="quarter" idx="12"/>
          </p:nvPr>
        </p:nvSpPr>
        <p:spPr/>
        <p:txBody>
          <a:body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3608625416"/>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D9B598-5280-1D7E-F38E-C60799CE29DD}"/>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F8473D9-CF97-A408-B1E4-4237C783DD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7538A491-1EA3-671F-0D37-AD8E0E3E621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D40C191F-3BEA-7D5A-0329-93938BA7228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9FB2009D-5C09-A1E5-7A6E-2370B0D04162}"/>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5190B7F9-BF0B-959F-FE33-78654DFC9341}"/>
              </a:ext>
            </a:extLst>
          </p:cNvPr>
          <p:cNvSpPr>
            <a:spLocks noGrp="1"/>
          </p:cNvSpPr>
          <p:nvPr>
            <p:ph type="dt" sz="half" idx="10"/>
          </p:nvPr>
        </p:nvSpPr>
        <p:spPr/>
        <p:txBody>
          <a:bodyPr/>
          <a:lstStyle/>
          <a:p>
            <a:fld id="{3F1EFBE7-E162-4285-ADF1-644B7F3DBDA0}" type="datetimeFigureOut">
              <a:rPr kumimoji="1" lang="ja-JP" altLang="en-US" smtClean="0"/>
              <a:t>2025/10/3</a:t>
            </a:fld>
            <a:endParaRPr kumimoji="1" lang="ja-JP" altLang="en-US"/>
          </a:p>
        </p:txBody>
      </p:sp>
      <p:sp>
        <p:nvSpPr>
          <p:cNvPr id="8" name="フッター プレースホルダー 7">
            <a:extLst>
              <a:ext uri="{FF2B5EF4-FFF2-40B4-BE49-F238E27FC236}">
                <a16:creationId xmlns:a16="http://schemas.microsoft.com/office/drawing/2014/main" id="{D60A973F-9B0C-D06A-2FC0-8E0F9F80B12F}"/>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A95995CD-4315-E8D5-73B0-A1A6B0C47B25}"/>
              </a:ext>
            </a:extLst>
          </p:cNvPr>
          <p:cNvSpPr>
            <a:spLocks noGrp="1"/>
          </p:cNvSpPr>
          <p:nvPr>
            <p:ph type="sldNum" sz="quarter" idx="12"/>
          </p:nvPr>
        </p:nvSpPr>
        <p:spPr/>
        <p:txBody>
          <a:body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4246248510"/>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5F514E-8942-3564-C60B-41287153B896}"/>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0FA038AA-5FA1-0F0B-59BC-F4CDB0D554EF}"/>
              </a:ext>
            </a:extLst>
          </p:cNvPr>
          <p:cNvSpPr>
            <a:spLocks noGrp="1"/>
          </p:cNvSpPr>
          <p:nvPr>
            <p:ph type="dt" sz="half" idx="10"/>
          </p:nvPr>
        </p:nvSpPr>
        <p:spPr/>
        <p:txBody>
          <a:bodyPr/>
          <a:lstStyle/>
          <a:p>
            <a:fld id="{3F1EFBE7-E162-4285-ADF1-644B7F3DBDA0}" type="datetimeFigureOut">
              <a:rPr kumimoji="1" lang="ja-JP" altLang="en-US" smtClean="0"/>
              <a:t>2025/10/3</a:t>
            </a:fld>
            <a:endParaRPr kumimoji="1" lang="ja-JP" altLang="en-US"/>
          </a:p>
        </p:txBody>
      </p:sp>
      <p:sp>
        <p:nvSpPr>
          <p:cNvPr id="4" name="フッター プレースホルダー 3">
            <a:extLst>
              <a:ext uri="{FF2B5EF4-FFF2-40B4-BE49-F238E27FC236}">
                <a16:creationId xmlns:a16="http://schemas.microsoft.com/office/drawing/2014/main" id="{E1969AFB-130E-6B25-3BDE-2EDEEDDC1900}"/>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736A9C7B-9A5D-ED69-AF70-244A6A67A792}"/>
              </a:ext>
            </a:extLst>
          </p:cNvPr>
          <p:cNvSpPr>
            <a:spLocks noGrp="1"/>
          </p:cNvSpPr>
          <p:nvPr>
            <p:ph type="sldNum" sz="quarter" idx="12"/>
          </p:nvPr>
        </p:nvSpPr>
        <p:spPr/>
        <p:txBody>
          <a:body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3411962230"/>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0B8DE9D-56D4-E6A0-0F46-AA680B795F7B}"/>
              </a:ext>
            </a:extLst>
          </p:cNvPr>
          <p:cNvSpPr>
            <a:spLocks noGrp="1"/>
          </p:cNvSpPr>
          <p:nvPr>
            <p:ph type="dt" sz="half" idx="10"/>
          </p:nvPr>
        </p:nvSpPr>
        <p:spPr/>
        <p:txBody>
          <a:bodyPr/>
          <a:lstStyle/>
          <a:p>
            <a:fld id="{3F1EFBE7-E162-4285-ADF1-644B7F3DBDA0}" type="datetimeFigureOut">
              <a:rPr kumimoji="1" lang="ja-JP" altLang="en-US" smtClean="0"/>
              <a:t>2025/10/3</a:t>
            </a:fld>
            <a:endParaRPr kumimoji="1" lang="ja-JP" altLang="en-US"/>
          </a:p>
        </p:txBody>
      </p:sp>
      <p:sp>
        <p:nvSpPr>
          <p:cNvPr id="3" name="フッター プレースホルダー 2">
            <a:extLst>
              <a:ext uri="{FF2B5EF4-FFF2-40B4-BE49-F238E27FC236}">
                <a16:creationId xmlns:a16="http://schemas.microsoft.com/office/drawing/2014/main" id="{ADC3124A-296A-8C6F-2C5F-C08A94DB5D8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E1D64C8-EF8E-223B-221E-808BF877BC77}"/>
              </a:ext>
            </a:extLst>
          </p:cNvPr>
          <p:cNvSpPr>
            <a:spLocks noGrp="1"/>
          </p:cNvSpPr>
          <p:nvPr>
            <p:ph type="sldNum" sz="quarter" idx="12"/>
          </p:nvPr>
        </p:nvSpPr>
        <p:spPr/>
        <p:txBody>
          <a:body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338807776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BC5E495-1C87-EBE0-C353-3477812CE3E4}"/>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1F98033-46EF-0C4F-BC6A-BF0968E6571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1CCF5FE3-D1B8-EEB5-729A-A5D68D468E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12AA17F6-5D3A-71E0-0CFF-ADDFE72C48AD}"/>
              </a:ext>
            </a:extLst>
          </p:cNvPr>
          <p:cNvSpPr>
            <a:spLocks noGrp="1"/>
          </p:cNvSpPr>
          <p:nvPr>
            <p:ph type="dt" sz="half" idx="10"/>
          </p:nvPr>
        </p:nvSpPr>
        <p:spPr/>
        <p:txBody>
          <a:bodyPr/>
          <a:lstStyle/>
          <a:p>
            <a:fld id="{3F1EFBE7-E162-4285-ADF1-644B7F3DBDA0}" type="datetimeFigureOut">
              <a:rPr kumimoji="1" lang="ja-JP" altLang="en-US" smtClean="0"/>
              <a:t>2025/10/3</a:t>
            </a:fld>
            <a:endParaRPr kumimoji="1" lang="ja-JP" altLang="en-US"/>
          </a:p>
        </p:txBody>
      </p:sp>
      <p:sp>
        <p:nvSpPr>
          <p:cNvPr id="6" name="フッター プレースホルダー 5">
            <a:extLst>
              <a:ext uri="{FF2B5EF4-FFF2-40B4-BE49-F238E27FC236}">
                <a16:creationId xmlns:a16="http://schemas.microsoft.com/office/drawing/2014/main" id="{C0483817-DDCC-1FA5-0A9A-5551208E807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1C98E61-33B8-1475-D706-62E2AF141D54}"/>
              </a:ext>
            </a:extLst>
          </p:cNvPr>
          <p:cNvSpPr>
            <a:spLocks noGrp="1"/>
          </p:cNvSpPr>
          <p:nvPr>
            <p:ph type="sldNum" sz="quarter" idx="12"/>
          </p:nvPr>
        </p:nvSpPr>
        <p:spPr/>
        <p:txBody>
          <a:body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69940416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2D49C0D-8911-9340-0B51-D775C81DE770}"/>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D62973C-159A-4A5F-B8AE-5D0DA5164FD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F8B5F3FC-2600-AA93-7817-4391F4695C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55BB472-9DBB-CC2C-1C58-26570C361D29}"/>
              </a:ext>
            </a:extLst>
          </p:cNvPr>
          <p:cNvSpPr>
            <a:spLocks noGrp="1"/>
          </p:cNvSpPr>
          <p:nvPr>
            <p:ph type="dt" sz="half" idx="10"/>
          </p:nvPr>
        </p:nvSpPr>
        <p:spPr/>
        <p:txBody>
          <a:bodyPr/>
          <a:lstStyle/>
          <a:p>
            <a:fld id="{3F1EFBE7-E162-4285-ADF1-644B7F3DBDA0}" type="datetimeFigureOut">
              <a:rPr kumimoji="1" lang="ja-JP" altLang="en-US" smtClean="0"/>
              <a:t>2025/10/3</a:t>
            </a:fld>
            <a:endParaRPr kumimoji="1" lang="ja-JP" altLang="en-US"/>
          </a:p>
        </p:txBody>
      </p:sp>
      <p:sp>
        <p:nvSpPr>
          <p:cNvPr id="6" name="フッター プレースホルダー 5">
            <a:extLst>
              <a:ext uri="{FF2B5EF4-FFF2-40B4-BE49-F238E27FC236}">
                <a16:creationId xmlns:a16="http://schemas.microsoft.com/office/drawing/2014/main" id="{CF425B19-6EB7-2423-03D3-DC95546759F0}"/>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FF7D4EB8-1BE1-1E8D-0794-21173D2474F5}"/>
              </a:ext>
            </a:extLst>
          </p:cNvPr>
          <p:cNvSpPr>
            <a:spLocks noGrp="1"/>
          </p:cNvSpPr>
          <p:nvPr>
            <p:ph type="sldNum" sz="quarter" idx="12"/>
          </p:nvPr>
        </p:nvSpPr>
        <p:spPr/>
        <p:txBody>
          <a:body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243369850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22040E-6D68-4CF4-598C-1BB912A80388}"/>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7D9A3C9-B7AA-7E80-B810-09AFC016C10D}"/>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4962D313-C54A-6BAD-123D-08C8BAE3AE24}"/>
              </a:ext>
            </a:extLst>
          </p:cNvPr>
          <p:cNvSpPr>
            <a:spLocks noGrp="1"/>
          </p:cNvSpPr>
          <p:nvPr>
            <p:ph type="dt" sz="half" idx="10"/>
          </p:nvPr>
        </p:nvSpPr>
        <p:spPr/>
        <p:txBody>
          <a:bodyPr/>
          <a:lstStyle/>
          <a:p>
            <a:fld id="{3F1EFBE7-E162-4285-ADF1-644B7F3DBDA0}" type="datetimeFigureOut">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FCDCF6F5-F784-DD4B-5311-411097C0EA9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5B0FB844-2310-D3DB-FD92-E77A9A2BD143}"/>
              </a:ext>
            </a:extLst>
          </p:cNvPr>
          <p:cNvSpPr>
            <a:spLocks noGrp="1"/>
          </p:cNvSpPr>
          <p:nvPr>
            <p:ph type="sldNum" sz="quarter" idx="12"/>
          </p:nvPr>
        </p:nvSpPr>
        <p:spPr/>
        <p:txBody>
          <a:body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22952894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7905F51A-2DA0-EAF2-6295-14714481F15F}"/>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45A1CDE9-4996-3A4D-44A0-C52CF21C58DC}"/>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826E44A8-81BC-E753-CAA5-26E4B218C9F6}"/>
              </a:ext>
            </a:extLst>
          </p:cNvPr>
          <p:cNvSpPr>
            <a:spLocks noGrp="1"/>
          </p:cNvSpPr>
          <p:nvPr>
            <p:ph type="dt" sz="half" idx="10"/>
          </p:nvPr>
        </p:nvSpPr>
        <p:spPr/>
        <p:txBody>
          <a:bodyPr/>
          <a:lstStyle/>
          <a:p>
            <a:fld id="{3F1EFBE7-E162-4285-ADF1-644B7F3DBDA0}" type="datetimeFigureOut">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5849BEC8-D92C-038E-4D6C-8B1DB1CE067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7F1FA53-B3DA-8B20-9FAA-DCC5BF7F23AC}"/>
              </a:ext>
            </a:extLst>
          </p:cNvPr>
          <p:cNvSpPr>
            <a:spLocks noGrp="1"/>
          </p:cNvSpPr>
          <p:nvPr>
            <p:ph type="sldNum" sz="quarter" idx="12"/>
          </p:nvPr>
        </p:nvSpPr>
        <p:spPr/>
        <p:txBody>
          <a:body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26986883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A9A5C2-C577-AD5D-C915-7ABC0FD43C55}"/>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C2FA30F-80C3-AD81-B274-1CA7D51605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E3B12CD4-2899-D61D-672F-0999D2F46A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6418CA8-7700-4B77-0FD0-87A40E57BE62}"/>
              </a:ext>
            </a:extLst>
          </p:cNvPr>
          <p:cNvSpPr>
            <a:spLocks noGrp="1"/>
          </p:cNvSpPr>
          <p:nvPr>
            <p:ph type="dt" sz="half" idx="10"/>
          </p:nvPr>
        </p:nvSpPr>
        <p:spPr/>
        <p:txBody>
          <a:bodyPr/>
          <a:lstStyle/>
          <a:p>
            <a:fld id="{D8DF1994-E108-46A3-AA78-75C493D15001}" type="datetime1">
              <a:rPr kumimoji="1" lang="ja-JP" altLang="en-US" smtClean="0"/>
              <a:t>2025/10/3</a:t>
            </a:fld>
            <a:endParaRPr kumimoji="1" lang="ja-JP" altLang="en-US"/>
          </a:p>
        </p:txBody>
      </p:sp>
      <p:sp>
        <p:nvSpPr>
          <p:cNvPr id="6" name="フッター プレースホルダー 5">
            <a:extLst>
              <a:ext uri="{FF2B5EF4-FFF2-40B4-BE49-F238E27FC236}">
                <a16:creationId xmlns:a16="http://schemas.microsoft.com/office/drawing/2014/main" id="{A78FC5BC-2AE4-753F-1FE4-C9CF93001789}"/>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DB76A9A-AE9B-EC93-4C04-C85D74741484}"/>
              </a:ext>
            </a:extLst>
          </p:cNvPr>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3466811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5AF518C-27D9-927F-775C-3E4250AD1E9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159EA2A9-E63D-1E43-4FC8-671AF3BC55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ECDAEC44-6196-BFD5-90A9-2A85DFD21D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96A80E3-3AD0-7FC8-E033-40EA0FE5B092}"/>
              </a:ext>
            </a:extLst>
          </p:cNvPr>
          <p:cNvSpPr>
            <a:spLocks noGrp="1"/>
          </p:cNvSpPr>
          <p:nvPr>
            <p:ph type="dt" sz="half" idx="10"/>
          </p:nvPr>
        </p:nvSpPr>
        <p:spPr/>
        <p:txBody>
          <a:bodyPr/>
          <a:lstStyle/>
          <a:p>
            <a:fld id="{3359ABB2-E5E2-4C4B-808C-F46258703B0A}" type="datetime1">
              <a:rPr kumimoji="1" lang="ja-JP" altLang="en-US" smtClean="0"/>
              <a:t>2025/10/3</a:t>
            </a:fld>
            <a:endParaRPr kumimoji="1" lang="ja-JP" altLang="en-US"/>
          </a:p>
        </p:txBody>
      </p:sp>
      <p:sp>
        <p:nvSpPr>
          <p:cNvPr id="6" name="フッター プレースホルダー 5">
            <a:extLst>
              <a:ext uri="{FF2B5EF4-FFF2-40B4-BE49-F238E27FC236}">
                <a16:creationId xmlns:a16="http://schemas.microsoft.com/office/drawing/2014/main" id="{C0291A4A-CDDD-3519-4E46-DFF63D16AA8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1DE327AF-F7D3-EEA7-2375-8CB53F97BD7E}"/>
              </a:ext>
            </a:extLst>
          </p:cNvPr>
          <p:cNvSpPr>
            <a:spLocks noGrp="1"/>
          </p:cNvSpPr>
          <p:nvPr>
            <p:ph type="sldNum" sz="quarter" idx="12"/>
          </p:nvPr>
        </p:nvSpPr>
        <p:spPr/>
        <p:txBody>
          <a:bodyPr/>
          <a:lstStyle/>
          <a:p>
            <a:fld id="{117CB161-5635-4FE0-8F62-199AFE67C92D}" type="slidenum">
              <a:rPr kumimoji="1" lang="ja-JP" altLang="en-US" smtClean="0"/>
              <a:t>‹#›</a:t>
            </a:fld>
            <a:endParaRPr kumimoji="1" lang="ja-JP" altLang="en-US"/>
          </a:p>
        </p:txBody>
      </p:sp>
    </p:spTree>
    <p:extLst>
      <p:ext uri="{BB962C8B-B14F-4D97-AF65-F5344CB8AC3E}">
        <p14:creationId xmlns:p14="http://schemas.microsoft.com/office/powerpoint/2010/main" val="6529801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6EC87F1-B934-1399-7AFA-7947F87C0503}"/>
              </a:ext>
            </a:extLst>
          </p:cNvPr>
          <p:cNvSpPr>
            <a:spLocks noGrp="1"/>
          </p:cNvSpPr>
          <p:nvPr>
            <p:ph type="title"/>
          </p:nvPr>
        </p:nvSpPr>
        <p:spPr>
          <a:xfrm>
            <a:off x="0" y="136525"/>
            <a:ext cx="12192000" cy="544513"/>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a:extLst>
              <a:ext uri="{FF2B5EF4-FFF2-40B4-BE49-F238E27FC236}">
                <a16:creationId xmlns:a16="http://schemas.microsoft.com/office/drawing/2014/main" id="{A45D9EC0-463D-3793-C761-9EA59CC112A0}"/>
              </a:ext>
            </a:extLst>
          </p:cNvPr>
          <p:cNvSpPr>
            <a:spLocks noGrp="1"/>
          </p:cNvSpPr>
          <p:nvPr>
            <p:ph type="body" idx="1"/>
          </p:nvPr>
        </p:nvSpPr>
        <p:spPr>
          <a:xfrm>
            <a:off x="167308" y="815009"/>
            <a:ext cx="11857383" cy="5906466"/>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p:txBody>
      </p:sp>
      <p:sp>
        <p:nvSpPr>
          <p:cNvPr id="4" name="日付プレースホルダー 3">
            <a:extLst>
              <a:ext uri="{FF2B5EF4-FFF2-40B4-BE49-F238E27FC236}">
                <a16:creationId xmlns:a16="http://schemas.microsoft.com/office/drawing/2014/main" id="{3BEEEEAD-3F39-C123-8FCA-64C469A871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6F9F86-DAE6-472C-AC34-F8E68A4075A5}"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79D3BF17-DA85-D350-9683-EF28655AFB1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3C80BC4-2EEC-3064-444B-45A2233F1EC7}"/>
              </a:ext>
            </a:extLst>
          </p:cNvPr>
          <p:cNvSpPr>
            <a:spLocks noGrp="1"/>
          </p:cNvSpPr>
          <p:nvPr>
            <p:ph type="sldNum" sz="quarter" idx="4"/>
          </p:nvPr>
        </p:nvSpPr>
        <p:spPr>
          <a:xfrm>
            <a:off x="9281491" y="133351"/>
            <a:ext cx="2743200" cy="365125"/>
          </a:xfrm>
          <a:prstGeom prst="rect">
            <a:avLst/>
          </a:prstGeom>
        </p:spPr>
        <p:txBody>
          <a:bodyPr vert="horz" lIns="91440" tIns="45720" rIns="91440" bIns="45720" rtlCol="0" anchor="ctr"/>
          <a:lstStyle>
            <a:lvl1pPr algn="r">
              <a:defRPr sz="2000" b="1">
                <a:solidFill>
                  <a:schemeClr val="tx1"/>
                </a:solidFill>
              </a:defRPr>
            </a:lvl1pPr>
          </a:lstStyle>
          <a:p>
            <a:fld id="{117CB161-5635-4FE0-8F62-199AFE67C92D}" type="slidenum">
              <a:rPr lang="ja-JP" altLang="en-US" smtClean="0"/>
              <a:pPr/>
              <a:t>‹#›</a:t>
            </a:fld>
            <a:endParaRPr lang="ja-JP" altLang="en-US" dirty="0"/>
          </a:p>
        </p:txBody>
      </p:sp>
    </p:spTree>
    <p:extLst>
      <p:ext uri="{BB962C8B-B14F-4D97-AF65-F5344CB8AC3E}">
        <p14:creationId xmlns:p14="http://schemas.microsoft.com/office/powerpoint/2010/main" val="22628222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0000"/>
        </a:lnSpc>
        <a:spcBef>
          <a:spcPct val="0"/>
        </a:spcBef>
        <a:buNone/>
        <a:defRPr kumimoji="1"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panose="05000000000000000000" pitchFamily="2" charset="2"/>
        <a:buChar char="l"/>
        <a:defRPr kumimoji="1"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B31C5E1-E725-B113-4D5A-BB97CCF24523}"/>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FD2066A-4FDC-188F-076F-3AB5A15DCF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8EE9489-6DC1-A4FC-C6E6-36F807A80610}"/>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3C098DE0-6143-401C-BD7A-710F9F15D059}" type="datetime1">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01DAF26A-7A1B-A429-E1A4-1F60B73644BE}"/>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0C6536AD-DCDA-3924-4635-C7D09D7D85D5}"/>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2E38F343-CF1F-40D8-B574-3AB135E27BFB}" type="slidenum">
              <a:rPr kumimoji="1" lang="ja-JP" altLang="en-US" smtClean="0"/>
              <a:t>‹#›</a:t>
            </a:fld>
            <a:endParaRPr kumimoji="1" lang="ja-JP" altLang="en-US"/>
          </a:p>
        </p:txBody>
      </p:sp>
    </p:spTree>
    <p:extLst>
      <p:ext uri="{BB962C8B-B14F-4D97-AF65-F5344CB8AC3E}">
        <p14:creationId xmlns:p14="http://schemas.microsoft.com/office/powerpoint/2010/main" val="1915519233"/>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hf sldNum="0"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ja-JP"/>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8507034-105B-49A6-AC70-2C144768F401}" type="datetime1">
              <a:rPr kumimoji="1" lang="ja-JP" altLang="en-US" smtClean="0"/>
              <a:t>2025/10/3</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4AE957-D05E-489D-9DA1-00DB024E8AD8}" type="slidenum">
              <a:rPr kumimoji="1" lang="ja-JP" altLang="en-US" smtClean="0"/>
              <a:t>‹#›</a:t>
            </a:fld>
            <a:endParaRPr kumimoji="1" lang="ja-JP" altLang="en-US"/>
          </a:p>
        </p:txBody>
      </p:sp>
    </p:spTree>
    <p:extLst>
      <p:ext uri="{BB962C8B-B14F-4D97-AF65-F5344CB8AC3E}">
        <p14:creationId xmlns:p14="http://schemas.microsoft.com/office/powerpoint/2010/main" val="1076190223"/>
      </p:ext>
    </p:extLst>
  </p:cSld>
  <p:clrMap bg1="lt1" tx1="dk1" bg2="lt2" tx2="dk2" accent1="accent1" accent2="accent2" accent3="accent3" accent4="accent4" accent5="accent5" accent6="accent6" hlink="hlink" folHlink="folHlink"/>
  <p:sldLayoutIdLst>
    <p:sldLayoutId id="2147483836" r:id="rId1"/>
    <p:sldLayoutId id="2147483837" r:id="rId2"/>
    <p:sldLayoutId id="2147483838" r:id="rId3"/>
    <p:sldLayoutId id="2147483839" r:id="rId4"/>
    <p:sldLayoutId id="2147483840" r:id="rId5"/>
    <p:sldLayoutId id="2147483841" r:id="rId6"/>
    <p:sldLayoutId id="2147483842" r:id="rId7"/>
    <p:sldLayoutId id="2147483843" r:id="rId8"/>
    <p:sldLayoutId id="2147483844" r:id="rId9"/>
    <p:sldLayoutId id="2147483845" r:id="rId10"/>
    <p:sldLayoutId id="2147483846"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6E88BC-7496-4E59-8844-E2B2D140DFBD}" type="datetime1">
              <a:rPr kumimoji="1" lang="ja-JP" altLang="en-US" smtClean="0"/>
              <a:t>2025/10/3</a:t>
            </a:fld>
            <a:endParaRPr kumimoji="1" lang="ja-JP"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55FE6A-E06B-4F64-A715-494D51D5F813}" type="slidenum">
              <a:rPr kumimoji="1" lang="ja-JP" altLang="en-US" smtClean="0"/>
              <a:t>‹#›</a:t>
            </a:fld>
            <a:endParaRPr kumimoji="1" lang="ja-JP" altLang="en-US"/>
          </a:p>
        </p:txBody>
      </p:sp>
    </p:spTree>
    <p:extLst>
      <p:ext uri="{BB962C8B-B14F-4D97-AF65-F5344CB8AC3E}">
        <p14:creationId xmlns:p14="http://schemas.microsoft.com/office/powerpoint/2010/main" val="3734536116"/>
      </p:ext>
    </p:extLst>
  </p:cSld>
  <p:clrMap bg1="lt1" tx1="dk1" bg2="lt2" tx2="dk2" accent1="accent1" accent2="accent2" accent3="accent3" accent4="accent4" accent5="accent5" accent6="accent6" hlink="hlink" folHlink="folHlink"/>
  <p:sldLayoutIdLst>
    <p:sldLayoutId id="2147483939" r:id="rId1"/>
    <p:sldLayoutId id="2147483940" r:id="rId2"/>
    <p:sldLayoutId id="2147483941" r:id="rId3"/>
    <p:sldLayoutId id="2147483942" r:id="rId4"/>
    <p:sldLayoutId id="2147483943" r:id="rId5"/>
    <p:sldLayoutId id="2147483944" r:id="rId6"/>
    <p:sldLayoutId id="2147483945" r:id="rId7"/>
    <p:sldLayoutId id="2147483946" r:id="rId8"/>
    <p:sldLayoutId id="2147483947" r:id="rId9"/>
    <p:sldLayoutId id="2147483948" r:id="rId10"/>
    <p:sldLayoutId id="2147483949" r:id="rId11"/>
  </p:sldLayoutIdLst>
  <p:hf sldNum="0"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72D13B-FFCB-4650-AD3C-CB503735257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D0CA9470-DF15-46A1-BF0E-8A5367A4B0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63047CB-E94D-482F-BACA-681E96C0EC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600">
                <a:solidFill>
                  <a:schemeClr val="tx1">
                    <a:tint val="75000"/>
                  </a:schemeClr>
                </a:solidFill>
              </a:defRPr>
            </a:lvl1pPr>
          </a:lstStyle>
          <a:p>
            <a:fld id="{EEC2EF4B-743B-447F-8B35-822801B1320A}" type="datetime1">
              <a:rPr lang="ja-JP" altLang="en-US" smtClean="0"/>
              <a:t>2025/10/3</a:t>
            </a:fld>
            <a:endParaRPr lang="en-US" dirty="0"/>
          </a:p>
        </p:txBody>
      </p:sp>
      <p:sp>
        <p:nvSpPr>
          <p:cNvPr id="5" name="Footer Placeholder 4">
            <a:extLst>
              <a:ext uri="{FF2B5EF4-FFF2-40B4-BE49-F238E27FC236}">
                <a16:creationId xmlns:a16="http://schemas.microsoft.com/office/drawing/2014/main" id="{2CFDA4B5-E797-42FC-8B7A-2294DF24A3D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678ED201-6D0E-422C-B4EC-566A3DC2980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600">
                <a:solidFill>
                  <a:schemeClr val="tx1">
                    <a:tint val="75000"/>
                  </a:schemeClr>
                </a:solidFill>
              </a:defRPr>
            </a:lvl1pPr>
          </a:lstStyle>
          <a:p>
            <a:fld id="{A7CD31F4-64FA-4BA0-9498-67783267A8C8}" type="slidenum">
              <a:rPr lang="en-US" smtClean="0"/>
              <a:t>‹#›</a:t>
            </a:fld>
            <a:endParaRPr lang="en-US" dirty="0"/>
          </a:p>
        </p:txBody>
      </p:sp>
    </p:spTree>
    <p:extLst>
      <p:ext uri="{BB962C8B-B14F-4D97-AF65-F5344CB8AC3E}">
        <p14:creationId xmlns:p14="http://schemas.microsoft.com/office/powerpoint/2010/main" val="2679019309"/>
      </p:ext>
    </p:extLst>
  </p:cSld>
  <p:clrMap bg1="lt1" tx1="dk1" bg2="lt2" tx2="dk2" accent1="accent1" accent2="accent2" accent3="accent3" accent4="accent4" accent5="accent5" accent6="accent6" hlink="hlink" folHlink="folHlink"/>
  <p:sldLayoutIdLst>
    <p:sldLayoutId id="2147483975" r:id="rId1"/>
    <p:sldLayoutId id="2147483976" r:id="rId2"/>
    <p:sldLayoutId id="2147483977" r:id="rId3"/>
    <p:sldLayoutId id="2147483978" r:id="rId4"/>
    <p:sldLayoutId id="2147483979" r:id="rId5"/>
    <p:sldLayoutId id="2147483980" r:id="rId6"/>
    <p:sldLayoutId id="2147483981" r:id="rId7"/>
    <p:sldLayoutId id="2147483982" r:id="rId8"/>
    <p:sldLayoutId id="2147483983" r:id="rId9"/>
    <p:sldLayoutId id="2147483984" r:id="rId10"/>
    <p:sldLayoutId id="2147483985" r:id="rId11"/>
  </p:sldLayoutIdLst>
  <p:hf hdr="0" ftr="0" dt="0"/>
  <p:txStyles>
    <p:titleStyle>
      <a:lvl1pPr algn="l" defTabSz="914400" rtl="0" eaLnBrk="1" latinLnBrk="0" hangingPunct="1">
        <a:lnSpc>
          <a:spcPct val="100000"/>
        </a:lnSpc>
        <a:spcBef>
          <a:spcPct val="0"/>
        </a:spcBef>
        <a:buNone/>
        <a:defRPr sz="48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32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D16F9F86-DAE6-472C-AC34-F8E68A4075A5}" type="datetime1">
              <a:rPr kumimoji="1" lang="ja-JP" altLang="en-US" smtClean="0"/>
              <a:t>2025/10/3</a:t>
            </a:fld>
            <a:endParaRPr kumimoji="1" lang="ja-JP" alt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kumimoji="1" lang="ja-JP" alt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117CB161-5635-4FE0-8F62-199AFE67C92D}" type="slidenum">
              <a:rPr lang="ja-JP" altLang="en-US" smtClean="0"/>
              <a:pPr/>
              <a:t>‹#›</a:t>
            </a:fld>
            <a:endParaRPr lang="ja-JP" altLang="en-US" dirty="0"/>
          </a:p>
        </p:txBody>
      </p:sp>
    </p:spTree>
    <p:extLst>
      <p:ext uri="{BB962C8B-B14F-4D97-AF65-F5344CB8AC3E}">
        <p14:creationId xmlns:p14="http://schemas.microsoft.com/office/powerpoint/2010/main" val="3171961920"/>
      </p:ext>
    </p:extLst>
  </p:cSld>
  <p:clrMap bg1="lt1" tx1="dk1" bg2="lt2" tx2="dk2" accent1="accent1" accent2="accent2" accent3="accent3" accent4="accent4" accent5="accent5" accent6="accent6" hlink="hlink" folHlink="folHlink"/>
  <p:sldLayoutIdLst>
    <p:sldLayoutId id="2147483987" r:id="rId1"/>
    <p:sldLayoutId id="2147483988" r:id="rId2"/>
    <p:sldLayoutId id="2147483989" r:id="rId3"/>
    <p:sldLayoutId id="2147483990" r:id="rId4"/>
    <p:sldLayoutId id="2147483991" r:id="rId5"/>
    <p:sldLayoutId id="2147483992" r:id="rId6"/>
    <p:sldLayoutId id="2147483993" r:id="rId7"/>
    <p:sldLayoutId id="2147483994" r:id="rId8"/>
    <p:sldLayoutId id="2147483995" r:id="rId9"/>
    <p:sldLayoutId id="2147483996" r:id="rId10"/>
    <p:sldLayoutId id="2147483997" r:id="rId11"/>
  </p:sldLayoutIdLst>
  <p:hf sldNum="0" hdr="0" ftr="0" dt="0"/>
  <p:txStyles>
    <p:titleStyle>
      <a:lvl1pPr algn="l" defTabSz="914400" rtl="0" eaLnBrk="1" latinLnBrk="0" hangingPunct="1">
        <a:lnSpc>
          <a:spcPct val="90000"/>
        </a:lnSpc>
        <a:spcBef>
          <a:spcPct val="0"/>
        </a:spcBef>
        <a:buNone/>
        <a:defRPr kumimoji="1"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kumimoji="1"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kumimoji="1"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2CCB7933-8523-6503-17A9-55534D5A6CD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DF194FA-9B4C-DDF3-F1F1-B7814410ADF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556199E-2F31-2A43-436D-73AC70D768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1EFBE7-E162-4285-ADF1-644B7F3DBDA0}" type="datetimeFigureOut">
              <a:rPr kumimoji="1" lang="ja-JP" altLang="en-US" smtClean="0"/>
              <a:t>2025/10/3</a:t>
            </a:fld>
            <a:endParaRPr kumimoji="1" lang="ja-JP" altLang="en-US"/>
          </a:p>
        </p:txBody>
      </p:sp>
      <p:sp>
        <p:nvSpPr>
          <p:cNvPr id="5" name="フッター プレースホルダー 4">
            <a:extLst>
              <a:ext uri="{FF2B5EF4-FFF2-40B4-BE49-F238E27FC236}">
                <a16:creationId xmlns:a16="http://schemas.microsoft.com/office/drawing/2014/main" id="{5F7403A5-3ED5-E5C3-3176-94451C3B9F0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A5E18135-EF52-B162-D6C6-80E19B44E23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32B971-5CEB-42ED-AAF3-2CCA8C601CDB}" type="slidenum">
              <a:rPr kumimoji="1" lang="ja-JP" altLang="en-US" smtClean="0"/>
              <a:t>‹#›</a:t>
            </a:fld>
            <a:endParaRPr kumimoji="1" lang="ja-JP" altLang="en-US"/>
          </a:p>
        </p:txBody>
      </p:sp>
    </p:spTree>
    <p:extLst>
      <p:ext uri="{BB962C8B-B14F-4D97-AF65-F5344CB8AC3E}">
        <p14:creationId xmlns:p14="http://schemas.microsoft.com/office/powerpoint/2010/main" val="2259140798"/>
      </p:ext>
    </p:extLst>
  </p:cSld>
  <p:clrMap bg1="lt1" tx1="dk1" bg2="lt2" tx2="dk2" accent1="accent1" accent2="accent2" accent3="accent3" accent4="accent4" accent5="accent5" accent6="accent6" hlink="hlink" folHlink="folHlink"/>
  <p:sldLayoutIdLst>
    <p:sldLayoutId id="2147483999" r:id="rId1"/>
    <p:sldLayoutId id="2147484000" r:id="rId2"/>
    <p:sldLayoutId id="2147484001" r:id="rId3"/>
    <p:sldLayoutId id="2147484002" r:id="rId4"/>
    <p:sldLayoutId id="2147484003" r:id="rId5"/>
    <p:sldLayoutId id="2147484004" r:id="rId6"/>
    <p:sldLayoutId id="2147484005" r:id="rId7"/>
    <p:sldLayoutId id="2147484006" r:id="rId8"/>
    <p:sldLayoutId id="2147484007" r:id="rId9"/>
    <p:sldLayoutId id="2147484008" r:id="rId10"/>
    <p:sldLayoutId id="214748400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8.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4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8.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a:spLocks noGrp="1"/>
          </p:cNvSpPr>
          <p:nvPr>
            <p:ph type="ctrTitle"/>
          </p:nvPr>
        </p:nvSpPr>
        <p:spPr>
          <a:xfrm>
            <a:off x="69803" y="55840"/>
            <a:ext cx="8976476" cy="6665635"/>
          </a:xfrm>
        </p:spPr>
        <p:txBody>
          <a:bodyPr anchor="ctr">
            <a:normAutofit/>
          </a:bodyPr>
          <a:lstStyle/>
          <a:p>
            <a:pPr algn="ctr">
              <a:lnSpc>
                <a:spcPct val="100000"/>
              </a:lnSpc>
            </a:pPr>
            <a:br>
              <a:rPr lang="en-US" altLang="ja-JP" sz="3200" dirty="0">
                <a:solidFill>
                  <a:schemeClr val="accent4">
                    <a:lumMod val="75000"/>
                  </a:schemeClr>
                </a:solidFill>
                <a:latin typeface="BIZ UDPゴシック" panose="020B0400000000000000" pitchFamily="50" charset="-128"/>
                <a:ea typeface="BIZ UDPゴシック" panose="020B0400000000000000" pitchFamily="50" charset="-128"/>
              </a:rPr>
            </a:br>
            <a:r>
              <a:rPr lang="ja-JP" altLang="en-US" sz="4000" b="1" dirty="0">
                <a:latin typeface="BIZ UDPゴシック" panose="020B0400000000000000" pitchFamily="50" charset="-128"/>
                <a:ea typeface="BIZ UDPゴシック" panose="020B0400000000000000" pitchFamily="50" charset="-128"/>
              </a:rPr>
              <a:t>保健師の</a:t>
            </a:r>
            <a:br>
              <a:rPr lang="en-US" altLang="ja-JP" sz="4000" b="1" dirty="0">
                <a:latin typeface="BIZ UDPゴシック" panose="020B0400000000000000" pitchFamily="50" charset="-128"/>
                <a:ea typeface="BIZ UDPゴシック" panose="020B0400000000000000" pitchFamily="50" charset="-128"/>
              </a:rPr>
            </a:br>
            <a:r>
              <a:rPr lang="ja-JP" altLang="en-US" sz="4000" b="1" dirty="0">
                <a:latin typeface="BIZ UDPゴシック" panose="020B0400000000000000" pitchFamily="50" charset="-128"/>
                <a:ea typeface="BIZ UDPゴシック" panose="020B0400000000000000" pitchFamily="50" charset="-128"/>
              </a:rPr>
              <a:t>コアバリューとコアコンピテンシー</a:t>
            </a:r>
            <a:br>
              <a:rPr lang="en-US" altLang="ja-JP" sz="4000" b="1" dirty="0">
                <a:latin typeface="BIZ UDPゴシック" panose="020B0400000000000000" pitchFamily="50" charset="-128"/>
                <a:ea typeface="BIZ UDPゴシック" panose="020B0400000000000000" pitchFamily="50" charset="-128"/>
              </a:rPr>
            </a:br>
            <a:br>
              <a:rPr lang="en-US" altLang="ja-JP" sz="4000" b="1" dirty="0">
                <a:latin typeface="BIZ UDPゴシック" panose="020B0400000000000000" pitchFamily="50" charset="-128"/>
                <a:ea typeface="BIZ UDPゴシック" panose="020B0400000000000000" pitchFamily="50" charset="-128"/>
              </a:rPr>
            </a:br>
            <a:r>
              <a:rPr lang="ja-JP" altLang="en-US" sz="4000" b="1" dirty="0">
                <a:latin typeface="BIZ UDPゴシック" panose="020B0400000000000000" pitchFamily="50" charset="-128"/>
                <a:ea typeface="BIZ UDPゴシック" panose="020B0400000000000000" pitchFamily="50" charset="-128"/>
              </a:rPr>
              <a:t>概要説明</a:t>
            </a:r>
            <a:br>
              <a:rPr lang="en-US" altLang="ja-JP" sz="4000" b="1" dirty="0">
                <a:latin typeface="BIZ UDPゴシック" panose="020B0400000000000000" pitchFamily="50" charset="-128"/>
                <a:ea typeface="BIZ UDPゴシック" panose="020B0400000000000000" pitchFamily="50" charset="-128"/>
              </a:rPr>
            </a:br>
            <a:br>
              <a:rPr lang="en-US" altLang="ja-JP" sz="4000" b="1" dirty="0">
                <a:latin typeface="BIZ UDPゴシック" panose="020B0400000000000000" pitchFamily="50" charset="-128"/>
                <a:ea typeface="BIZ UDPゴシック" panose="020B0400000000000000" pitchFamily="50" charset="-128"/>
              </a:rPr>
            </a:br>
            <a:br>
              <a:rPr lang="en-US" altLang="ja-JP" sz="4000" b="1" dirty="0">
                <a:latin typeface="BIZ UDPゴシック" panose="020B0400000000000000" pitchFamily="50" charset="-128"/>
                <a:ea typeface="BIZ UDPゴシック" panose="020B0400000000000000" pitchFamily="50" charset="-128"/>
              </a:rPr>
            </a:br>
            <a:r>
              <a:rPr lang="ja-JP" altLang="en-US" sz="4000" b="1" dirty="0">
                <a:latin typeface="BIZ UDPゴシック" panose="020B0400000000000000" pitchFamily="50" charset="-128"/>
                <a:ea typeface="BIZ UDPゴシック" panose="020B0400000000000000" pitchFamily="50" charset="-128"/>
              </a:rPr>
              <a:t>　　　　　　　　　　　　　</a:t>
            </a:r>
            <a:r>
              <a:rPr lang="ja-JP" altLang="en-US" sz="2400" dirty="0">
                <a:latin typeface="BIZ UDPゴシック" panose="020B0400000000000000" pitchFamily="50" charset="-128"/>
                <a:ea typeface="BIZ UDPゴシック" panose="020B0400000000000000" pitchFamily="50" charset="-128"/>
              </a:rPr>
              <a:t>日本保健師連絡協議会　　　　　　　　　　　　　　　　　　　　　　　　　　　　　</a:t>
            </a:r>
          </a:p>
        </p:txBody>
      </p:sp>
      <p:sp>
        <p:nvSpPr>
          <p:cNvPr id="4" name="スライド番号プレースホルダー 3">
            <a:extLst>
              <a:ext uri="{FF2B5EF4-FFF2-40B4-BE49-F238E27FC236}">
                <a16:creationId xmlns:a16="http://schemas.microsoft.com/office/drawing/2014/main" id="{E53C64EE-FBBD-F2BC-8401-3D24DA0625D1}"/>
              </a:ext>
            </a:extLst>
          </p:cNvPr>
          <p:cNvSpPr>
            <a:spLocks noGrp="1"/>
          </p:cNvSpPr>
          <p:nvPr>
            <p:ph type="sldNum" sz="quarter" idx="12"/>
          </p:nvPr>
        </p:nvSpPr>
        <p:spPr/>
        <p:txBody>
          <a:bodyPr/>
          <a:lstStyle/>
          <a:p>
            <a:fld id="{F9B6A3E3-F54F-412E-91E3-B104A2DFF7B2}" type="slidenum">
              <a:rPr kumimoji="1" lang="ja-JP" altLang="en-US" smtClean="0"/>
              <a:t>1</a:t>
            </a:fld>
            <a:endParaRPr kumimoji="1" lang="ja-JP" altLang="en-US"/>
          </a:p>
        </p:txBody>
      </p:sp>
      <p:sp>
        <p:nvSpPr>
          <p:cNvPr id="8" name="テキスト ボックス 7">
            <a:extLst>
              <a:ext uri="{FF2B5EF4-FFF2-40B4-BE49-F238E27FC236}">
                <a16:creationId xmlns:a16="http://schemas.microsoft.com/office/drawing/2014/main" id="{1055D2DB-77B4-B1CC-F065-E6ED72ED2EF4}"/>
              </a:ext>
            </a:extLst>
          </p:cNvPr>
          <p:cNvSpPr txBox="1"/>
          <p:nvPr/>
        </p:nvSpPr>
        <p:spPr>
          <a:xfrm>
            <a:off x="9458107" y="5390796"/>
            <a:ext cx="2508201" cy="461665"/>
          </a:xfrm>
          <a:prstGeom prst="rect">
            <a:avLst/>
          </a:prstGeom>
          <a:noFill/>
        </p:spPr>
        <p:txBody>
          <a:bodyPr wrap="square" rtlCol="0">
            <a:spAutoFit/>
          </a:bodyPr>
          <a:lstStyle/>
          <a:p>
            <a:pPr>
              <a:defRPr/>
            </a:pPr>
            <a:r>
              <a:rPr lang="en-US" altLang="ja-JP" sz="2400" dirty="0">
                <a:solidFill>
                  <a:prstClr val="black"/>
                </a:solidFill>
                <a:latin typeface="Calibri" panose="020F0502020204030204"/>
                <a:ea typeface="メイリオ" panose="020B0604030504040204" pitchFamily="50" charset="-128"/>
              </a:rPr>
              <a:t>2025</a:t>
            </a:r>
            <a:r>
              <a:rPr lang="ja-JP" altLang="en-US" sz="2400" dirty="0">
                <a:solidFill>
                  <a:prstClr val="black"/>
                </a:solidFill>
                <a:latin typeface="Calibri" panose="020F0502020204030204"/>
                <a:ea typeface="メイリオ" panose="020B0604030504040204" pitchFamily="50" charset="-128"/>
              </a:rPr>
              <a:t>年</a:t>
            </a:r>
            <a:r>
              <a:rPr lang="en-US" altLang="ja-JP" sz="2400" dirty="0">
                <a:solidFill>
                  <a:prstClr val="black"/>
                </a:solidFill>
                <a:latin typeface="Calibri" panose="020F0502020204030204"/>
                <a:ea typeface="メイリオ" panose="020B0604030504040204" pitchFamily="50" charset="-128"/>
              </a:rPr>
              <a:t>10</a:t>
            </a:r>
            <a:r>
              <a:rPr lang="ja-JP" altLang="en-US" sz="2400" dirty="0">
                <a:solidFill>
                  <a:prstClr val="black"/>
                </a:solidFill>
                <a:latin typeface="Calibri" panose="020F0502020204030204"/>
                <a:ea typeface="メイリオ" panose="020B0604030504040204" pitchFamily="50" charset="-128"/>
              </a:rPr>
              <a:t>月</a:t>
            </a:r>
            <a:r>
              <a:rPr lang="en-US" altLang="ja-JP" sz="2400" dirty="0">
                <a:solidFill>
                  <a:prstClr val="black"/>
                </a:solidFill>
                <a:latin typeface="Calibri" panose="020F0502020204030204"/>
                <a:ea typeface="メイリオ" panose="020B0604030504040204" pitchFamily="50" charset="-128"/>
              </a:rPr>
              <a:t>3</a:t>
            </a:r>
            <a:r>
              <a:rPr lang="ja-JP" altLang="en-US" sz="2400" dirty="0">
                <a:solidFill>
                  <a:prstClr val="black"/>
                </a:solidFill>
                <a:latin typeface="Calibri" panose="020F0502020204030204"/>
                <a:ea typeface="メイリオ" panose="020B0604030504040204" pitchFamily="50" charset="-128"/>
              </a:rPr>
              <a:t>日</a:t>
            </a:r>
            <a:endParaRPr lang="ja-JP" altLang="en-US" sz="1600" dirty="0">
              <a:solidFill>
                <a:prstClr val="black"/>
              </a:solidFill>
              <a:latin typeface="Calibri" panose="020F0502020204030204"/>
              <a:ea typeface="メイリオ" panose="020B0604030504040204" pitchFamily="50" charset="-128"/>
            </a:endParaRPr>
          </a:p>
        </p:txBody>
      </p:sp>
    </p:spTree>
    <p:extLst>
      <p:ext uri="{BB962C8B-B14F-4D97-AF65-F5344CB8AC3E}">
        <p14:creationId xmlns:p14="http://schemas.microsoft.com/office/powerpoint/2010/main" val="32444841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ABB8FC-0F2C-FE32-09DC-076E8DAC77F2}"/>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11EEBDEE-F3B4-5333-A11C-E2E5D3A3D290}"/>
              </a:ext>
            </a:extLst>
          </p:cNvPr>
          <p:cNvSpPr>
            <a:spLocks noGrp="1"/>
          </p:cNvSpPr>
          <p:nvPr>
            <p:ph type="title"/>
          </p:nvPr>
        </p:nvSpPr>
        <p:spPr/>
        <p:txBody>
          <a:bodyPr>
            <a:normAutofit fontScale="90000"/>
          </a:bodyPr>
          <a:lstStyle/>
          <a:p>
            <a:r>
              <a:rPr lang="ja-JP" altLang="en-US" dirty="0"/>
              <a:t>３．</a:t>
            </a:r>
            <a:br>
              <a:rPr lang="en-US" altLang="ja-JP" dirty="0"/>
            </a:br>
            <a:r>
              <a:rPr lang="ja-JP" altLang="en-US" dirty="0"/>
              <a:t>成案に至った</a:t>
            </a:r>
            <a:br>
              <a:rPr lang="en-US" altLang="ja-JP" dirty="0"/>
            </a:br>
            <a:r>
              <a:rPr lang="ja-JP" altLang="en-US" dirty="0"/>
              <a:t>保健師のコアバリューとコアコンピテンシー</a:t>
            </a:r>
          </a:p>
        </p:txBody>
      </p:sp>
      <p:sp>
        <p:nvSpPr>
          <p:cNvPr id="5" name="テキスト プレースホルダー 4">
            <a:extLst>
              <a:ext uri="{FF2B5EF4-FFF2-40B4-BE49-F238E27FC236}">
                <a16:creationId xmlns:a16="http://schemas.microsoft.com/office/drawing/2014/main" id="{F7092A9E-9228-02A3-1A53-C87854F89F93}"/>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23928267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a:extLst>
              <a:ext uri="{FF2B5EF4-FFF2-40B4-BE49-F238E27FC236}">
                <a16:creationId xmlns:a16="http://schemas.microsoft.com/office/drawing/2014/main" id="{EA90B047-C586-5F6F-C7AA-BE9213E73C9A}"/>
              </a:ext>
            </a:extLst>
          </p:cNvPr>
          <p:cNvGraphicFramePr>
            <a:graphicFrameLocks noGrp="1"/>
          </p:cNvGraphicFramePr>
          <p:nvPr/>
        </p:nvGraphicFramePr>
        <p:xfrm>
          <a:off x="50800" y="-176732"/>
          <a:ext cx="12063311" cy="6841894"/>
        </p:xfrm>
        <a:graphic>
          <a:graphicData uri="http://schemas.openxmlformats.org/drawingml/2006/table">
            <a:tbl>
              <a:tblPr/>
              <a:tblGrid>
                <a:gridCol w="145899">
                  <a:extLst>
                    <a:ext uri="{9D8B030D-6E8A-4147-A177-3AD203B41FA5}">
                      <a16:colId xmlns:a16="http://schemas.microsoft.com/office/drawing/2014/main" val="2170913014"/>
                    </a:ext>
                  </a:extLst>
                </a:gridCol>
                <a:gridCol w="181048">
                  <a:extLst>
                    <a:ext uri="{9D8B030D-6E8A-4147-A177-3AD203B41FA5}">
                      <a16:colId xmlns:a16="http://schemas.microsoft.com/office/drawing/2014/main" val="3038766825"/>
                    </a:ext>
                  </a:extLst>
                </a:gridCol>
                <a:gridCol w="30060">
                  <a:extLst>
                    <a:ext uri="{9D8B030D-6E8A-4147-A177-3AD203B41FA5}">
                      <a16:colId xmlns:a16="http://schemas.microsoft.com/office/drawing/2014/main" val="728850861"/>
                    </a:ext>
                  </a:extLst>
                </a:gridCol>
                <a:gridCol w="75511">
                  <a:extLst>
                    <a:ext uri="{9D8B030D-6E8A-4147-A177-3AD203B41FA5}">
                      <a16:colId xmlns:a16="http://schemas.microsoft.com/office/drawing/2014/main" val="978155458"/>
                    </a:ext>
                  </a:extLst>
                </a:gridCol>
                <a:gridCol w="1424891">
                  <a:extLst>
                    <a:ext uri="{9D8B030D-6E8A-4147-A177-3AD203B41FA5}">
                      <a16:colId xmlns:a16="http://schemas.microsoft.com/office/drawing/2014/main" val="1096783238"/>
                    </a:ext>
                  </a:extLst>
                </a:gridCol>
                <a:gridCol w="403877">
                  <a:extLst>
                    <a:ext uri="{9D8B030D-6E8A-4147-A177-3AD203B41FA5}">
                      <a16:colId xmlns:a16="http://schemas.microsoft.com/office/drawing/2014/main" val="2272123677"/>
                    </a:ext>
                  </a:extLst>
                </a:gridCol>
                <a:gridCol w="3596426">
                  <a:extLst>
                    <a:ext uri="{9D8B030D-6E8A-4147-A177-3AD203B41FA5}">
                      <a16:colId xmlns:a16="http://schemas.microsoft.com/office/drawing/2014/main" val="557140445"/>
                    </a:ext>
                  </a:extLst>
                </a:gridCol>
                <a:gridCol w="5986749">
                  <a:extLst>
                    <a:ext uri="{9D8B030D-6E8A-4147-A177-3AD203B41FA5}">
                      <a16:colId xmlns:a16="http://schemas.microsoft.com/office/drawing/2014/main" val="2987443341"/>
                    </a:ext>
                  </a:extLst>
                </a:gridCol>
                <a:gridCol w="218850">
                  <a:extLst>
                    <a:ext uri="{9D8B030D-6E8A-4147-A177-3AD203B41FA5}">
                      <a16:colId xmlns:a16="http://schemas.microsoft.com/office/drawing/2014/main" val="957100619"/>
                    </a:ext>
                  </a:extLst>
                </a:gridCol>
              </a:tblGrid>
              <a:tr h="391093">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6">
                  <a:txBody>
                    <a:bodyPr/>
                    <a:lstStyle/>
                    <a:p>
                      <a:pPr algn="l" fontAlgn="ctr"/>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l" fontAlgn="ctr"/>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60674663"/>
                  </a:ext>
                </a:extLst>
              </a:tr>
              <a:tr h="334393">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3">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成案</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163422091"/>
                  </a:ext>
                </a:extLst>
              </a:tr>
              <a:tr h="334393">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gridSpan="3">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項目</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定義</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74382831"/>
                  </a:ext>
                </a:extLst>
              </a:tr>
              <a:tr h="508856">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4">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コアバリュー</a:t>
                      </a:r>
                    </a:p>
                  </a:txBody>
                  <a:tcPr marL="4660" marR="4660" marT="4660" marB="0" anchor="ctr">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1</a:t>
                      </a:r>
                    </a:p>
                  </a:txBody>
                  <a:tcPr marL="4660" marR="4660" marT="466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健康の社会的公正</a:t>
                      </a:r>
                    </a:p>
                  </a:txBody>
                  <a:tcPr marL="4660" marR="4660" marT="466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すべての人々</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コミュニティに生じる健康格差や健康の不公正の是正に取り組み、健康に資する公正な社会環境を構築</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創造する。</a:t>
                      </a:r>
                    </a:p>
                  </a:txBody>
                  <a:tcPr marL="4660" marR="4660" marT="466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141886011"/>
                  </a:ext>
                </a:extLst>
              </a:tr>
              <a:tr h="508856">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2">
                  <a:txBody>
                    <a:bodyPr/>
                    <a:lstStyle/>
                    <a:p>
                      <a:pPr algn="l" fontAlgn="ctr"/>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保健師の価値・規範であり、行動や意思決定の基準となる根源的な考え方</a:t>
                      </a:r>
                    </a:p>
                  </a:txBody>
                  <a:tcPr marL="4660" marR="4660" marT="4660" marB="0">
                    <a:lnL>
                      <a:noFill/>
                    </a:lnL>
                    <a:lnR>
                      <a:noFill/>
                    </a:lnR>
                    <a:lnT>
                      <a:noFill/>
                    </a:lnT>
                    <a:lnB w="6350" cap="flat" cmpd="sng" algn="ctr">
                      <a:solidFill>
                        <a:srgbClr val="000000"/>
                      </a:solidFill>
                      <a:prstDash val="solid"/>
                      <a:round/>
                      <a:headEnd type="none" w="med" len="med"/>
                      <a:tailEnd type="none" w="med" len="med"/>
                    </a:lnB>
                    <a:noFill/>
                  </a:tcPr>
                </a:tc>
                <a:tc rowSpan="2" gridSpan="2">
                  <a:txBody>
                    <a:bodyPr/>
                    <a:lstStyle/>
                    <a:p>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保健師の価値・規範であり、行動や意思決定の基準となる根源的な考え方</a:t>
                      </a:r>
                      <a:endParaRPr kumimoji="1" lang="ja-JP" altLang="en-US" dirty="0"/>
                    </a:p>
                  </a:txBody>
                  <a:tcPr marL="4660" marR="4660" marT="4660" marB="0">
                    <a:lnL>
                      <a:noFill/>
                    </a:lnL>
                    <a:lnR>
                      <a:noFill/>
                    </a:lnR>
                    <a:lnT>
                      <a:noFill/>
                    </a:lnT>
                    <a:lnB w="6350" cap="flat" cmpd="sng" algn="ctr">
                      <a:solidFill>
                        <a:srgbClr val="000000"/>
                      </a:solidFill>
                      <a:prstDash val="solid"/>
                      <a:round/>
                      <a:headEnd type="none" w="med" len="med"/>
                      <a:tailEnd type="none" w="med" len="med"/>
                    </a:lnB>
                    <a:noFill/>
                  </a:tcPr>
                </a:tc>
                <a:tc rowSpan="2" hMerge="1">
                  <a:txBody>
                    <a:bodyPr/>
                    <a:lstStyle/>
                    <a:p>
                      <a:pPr algn="l" fontAlgn="t"/>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保健師の価値・規範であり、行動や意思決定の基準となる根源的な考え方</a:t>
                      </a:r>
                    </a:p>
                  </a:txBody>
                  <a:tcPr marL="4660" marR="4660" marT="4660" marB="0">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2</a:t>
                      </a:r>
                    </a:p>
                  </a:txBody>
                  <a:tcPr marL="4660" marR="4660" marT="4660" marB="0" anchor="ctr">
                    <a:lnL>
                      <a:noFill/>
                    </a:lnL>
                    <a:lnR>
                      <a:noFill/>
                    </a:lnR>
                    <a:lnT>
                      <a:noFill/>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人権と自律</a:t>
                      </a:r>
                    </a:p>
                  </a:txBody>
                  <a:tcPr marL="4660" marR="4660" marT="4660" marB="0" anchor="ctr">
                    <a:lnL>
                      <a:noFill/>
                    </a:lnL>
                    <a:lnR>
                      <a:noFill/>
                    </a:lnR>
                    <a:lnT>
                      <a:noFill/>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すべての人々</a:t>
                      </a: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コミュニティにおける人権侵害の回避に努め、健康に関する権利を衛り、主体的な意思決定を尊重する。</a:t>
                      </a:r>
                    </a:p>
                  </a:txBody>
                  <a:tcPr marL="4660" marR="4660" marT="4660" marB="0" anchor="ctr">
                    <a:lnL>
                      <a:noFill/>
                    </a:lnL>
                    <a:lnR>
                      <a:noFill/>
                    </a:lnR>
                    <a:lnT>
                      <a:noFill/>
                    </a:lnT>
                    <a:lnB>
                      <a:noFill/>
                    </a:lnB>
                    <a:noFill/>
                  </a:tcPr>
                </a:tc>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extLst>
                  <a:ext uri="{0D108BD9-81ED-4DB2-BD59-A6C34878D82A}">
                    <a16:rowId xmlns:a16="http://schemas.microsoft.com/office/drawing/2014/main" val="4122262231"/>
                  </a:ext>
                </a:extLst>
              </a:tr>
              <a:tr h="508856">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2">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3</a:t>
                      </a: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健康と安全</a:t>
                      </a: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すべての人々</a:t>
                      </a: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コミュニティの健康・安全を損なうリスクの発見</a:t>
                      </a: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最小化に取り組み、健康で安全な生活を送ることを保障する。</a:t>
                      </a: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89089078"/>
                  </a:ext>
                </a:extLst>
              </a:tr>
              <a:tr h="508856">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4">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コアコンピテンシー</a:t>
                      </a:r>
                    </a:p>
                  </a:txBody>
                  <a:tcPr marL="4660" marR="4660" marT="4660" marB="0" anchor="ctr">
                    <a:lnL>
                      <a:noFill/>
                    </a:lnL>
                    <a:lnR>
                      <a:noFill/>
                    </a:lnR>
                    <a:lnT w="6350" cap="flat" cmpd="sng" algn="ctr">
                      <a:solidFill>
                        <a:srgbClr val="000000"/>
                      </a:solidFill>
                      <a:prstDash val="solid"/>
                      <a:round/>
                      <a:headEnd type="none" w="med" len="med"/>
                      <a:tailEnd type="none" w="med" len="med"/>
                    </a:lnT>
                    <a:lnB>
                      <a:noFill/>
                    </a:lnB>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1</a:t>
                      </a:r>
                    </a:p>
                  </a:txBody>
                  <a:tcPr marL="4660" marR="4660" marT="466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プロフェッショナルとしての自律と責任</a:t>
                      </a:r>
                    </a:p>
                  </a:txBody>
                  <a:tcPr marL="4660" marR="4660" marT="466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保健師としての責任を自覚し、自身の知識・技術の開発・更新を図り、社会的信用を確保するとともに、専門性を高める。</a:t>
                      </a:r>
                    </a:p>
                  </a:txBody>
                  <a:tcPr marL="4660" marR="4660" marT="4660" marB="0" anchor="ctr">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053360522"/>
                  </a:ext>
                </a:extLst>
              </a:tr>
              <a:tr h="639707">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3">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rowSpan="2">
                  <a:txBody>
                    <a:bodyPr/>
                    <a:lstStyle/>
                    <a:p>
                      <a:pPr algn="l" fontAlgn="t"/>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保健師の中核となる能力であり、考え方や姿勢、行動特性が含まれる</a:t>
                      </a:r>
                    </a:p>
                  </a:txBody>
                  <a:tcPr marL="4660" marR="4660" marT="4660" marB="0">
                    <a:lnL>
                      <a:noFill/>
                    </a:lnL>
                    <a:lnR>
                      <a:noFill/>
                    </a:lnR>
                    <a:lnT>
                      <a:noFill/>
                    </a:lnT>
                    <a:lnB>
                      <a:noFill/>
                    </a:lnB>
                    <a:noFill/>
                  </a:tcPr>
                </a:tc>
                <a:tc>
                  <a:txBody>
                    <a:bodyPr/>
                    <a:lstStyle/>
                    <a:p>
                      <a:pPr algn="ctr" fontAlgn="ct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2</a:t>
                      </a:r>
                    </a:p>
                  </a:txBody>
                  <a:tcPr marL="4660" marR="4660" marT="4660" marB="0" anchor="ctr">
                    <a:lnL>
                      <a:noFill/>
                    </a:lnL>
                    <a:lnR>
                      <a:noFill/>
                    </a:lnR>
                    <a:lnT>
                      <a:noFill/>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科学的探究と情報・科学技術の活用</a:t>
                      </a:r>
                    </a:p>
                  </a:txBody>
                  <a:tcPr marL="4660" marR="4660" marT="4660" marB="0" anchor="ctr">
                    <a:lnL>
                      <a:noFill/>
                    </a:lnL>
                    <a:lnR>
                      <a:noFill/>
                    </a:lnR>
                    <a:lnT>
                      <a:noFill/>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情報科学・科学的技術を活用し、エビデンスに基づく実践の基盤となる専門的知識・技術を開発・普及する。</a:t>
                      </a:r>
                    </a:p>
                  </a:txBody>
                  <a:tcPr marL="4660" marR="4660" marT="4660" marB="0" anchor="ctr">
                    <a:lnL>
                      <a:noFill/>
                    </a:lnL>
                    <a:lnR>
                      <a:noFill/>
                    </a:lnR>
                    <a:lnT>
                      <a:noFill/>
                    </a:lnT>
                    <a:lnB>
                      <a:noFill/>
                    </a:lnB>
                    <a:noFill/>
                  </a:tcPr>
                </a:tc>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extLst>
                  <a:ext uri="{0D108BD9-81ED-4DB2-BD59-A6C34878D82A}">
                    <a16:rowId xmlns:a16="http://schemas.microsoft.com/office/drawing/2014/main" val="3953979101"/>
                  </a:ext>
                </a:extLst>
              </a:tr>
              <a:tr h="508856">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3">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v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3</a:t>
                      </a:r>
                    </a:p>
                  </a:txBody>
                  <a:tcPr marL="4660" marR="4660" marT="4660" marB="0" anchor="ctr">
                    <a:lnL>
                      <a:noFill/>
                    </a:lnL>
                    <a:lnR>
                      <a:noFill/>
                    </a:lnR>
                    <a:lnT>
                      <a:noFill/>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ポピュレーションベースのアセスメントと分析</a:t>
                      </a:r>
                    </a:p>
                  </a:txBody>
                  <a:tcPr marL="4660" marR="4660" marT="4660" marB="0" anchor="ctr">
                    <a:lnL>
                      <a:noFill/>
                    </a:lnL>
                    <a:lnR>
                      <a:noFill/>
                    </a:lnR>
                    <a:lnT>
                      <a:noFill/>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対象となる人々</a:t>
                      </a: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コミュニティの特性や実態を多角的に捉え、横断的</a:t>
                      </a: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縦断的なアセスメントと分析により、顕在的</a:t>
                      </a: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潜在的なニーズと優先度を明確化する。</a:t>
                      </a:r>
                    </a:p>
                  </a:txBody>
                  <a:tcPr marL="4660" marR="4660" marT="4660" marB="0" anchor="ctr">
                    <a:lnL>
                      <a:noFill/>
                    </a:lnL>
                    <a:lnR>
                      <a:noFill/>
                    </a:lnR>
                    <a:lnT>
                      <a:noFill/>
                    </a:lnT>
                    <a:lnB>
                      <a:noFill/>
                    </a:lnB>
                    <a:noFill/>
                  </a:tcPr>
                </a:tc>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extLst>
                  <a:ext uri="{0D108BD9-81ED-4DB2-BD59-A6C34878D82A}">
                    <a16:rowId xmlns:a16="http://schemas.microsoft.com/office/drawing/2014/main" val="2944590676"/>
                  </a:ext>
                </a:extLst>
              </a:tr>
              <a:tr h="508856">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3">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rowSpan="3">
                  <a:txBody>
                    <a:bodyPr/>
                    <a:lstStyle/>
                    <a:p>
                      <a:pPr algn="l" fontAlgn="t"/>
                      <a:endParaRPr lang="ja-JP" altLang="en-US" sz="1400" b="0" i="1"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lnL>
                      <a:noFill/>
                    </a:lnL>
                    <a:lnR>
                      <a:noFill/>
                    </a:lnR>
                    <a:lnT>
                      <a:noFill/>
                    </a:lnT>
                    <a:lnB>
                      <a:noFill/>
                    </a:lnB>
                    <a:noFill/>
                  </a:tcPr>
                </a:tc>
                <a:tc>
                  <a:txBody>
                    <a:bodyPr/>
                    <a:lstStyle/>
                    <a:p>
                      <a:pPr algn="ctr" fontAlgn="ct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4</a:t>
                      </a:r>
                    </a:p>
                  </a:txBody>
                  <a:tcPr marL="4660" marR="4660" marT="4660" marB="0" anchor="ctr">
                    <a:lnL>
                      <a:noFill/>
                    </a:lnL>
                    <a:lnR>
                      <a:noFill/>
                    </a:lnR>
                    <a:lnT>
                      <a:noFill/>
                    </a:lnT>
                    <a:lnB>
                      <a:noFill/>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健康増進・予防活動の実践</a:t>
                      </a:r>
                    </a:p>
                  </a:txBody>
                  <a:tcPr marL="4660" marR="4660" marT="4660" marB="0" anchor="ctr">
                    <a:lnL>
                      <a:noFill/>
                    </a:lnL>
                    <a:lnR>
                      <a:noFill/>
                    </a:lnR>
                    <a:lnT>
                      <a:noFill/>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人々</a:t>
                      </a: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コミュニティの実態に応じて、その力量形成とリスク回避に向けて、健康増進と予防を促進する活動を実践する。</a:t>
                      </a:r>
                    </a:p>
                  </a:txBody>
                  <a:tcPr marL="4660" marR="4660" marT="4660" marB="0" anchor="ctr">
                    <a:lnL>
                      <a:noFill/>
                    </a:lnL>
                    <a:lnR>
                      <a:noFill/>
                    </a:lnR>
                    <a:lnT>
                      <a:noFill/>
                    </a:lnT>
                    <a:lnB>
                      <a:noFill/>
                    </a:lnB>
                    <a:noFill/>
                  </a:tcPr>
                </a:tc>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extLst>
                  <a:ext uri="{0D108BD9-81ED-4DB2-BD59-A6C34878D82A}">
                    <a16:rowId xmlns:a16="http://schemas.microsoft.com/office/drawing/2014/main" val="948044877"/>
                  </a:ext>
                </a:extLst>
              </a:tr>
              <a:tr h="508856">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3">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v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5</a:t>
                      </a:r>
                    </a:p>
                  </a:txBody>
                  <a:tcPr marL="4660" marR="4660" marT="4660" marB="0" anchor="ctr">
                    <a:lnL>
                      <a:noFill/>
                    </a:lnL>
                    <a:lnR>
                      <a:noFill/>
                    </a:lnR>
                    <a:lnT>
                      <a:noFill/>
                    </a:lnT>
                    <a:lnB>
                      <a:noFill/>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公衆衛生を向上するシステムの構築</a:t>
                      </a:r>
                    </a:p>
                  </a:txBody>
                  <a:tcPr marL="4660" marR="4660" marT="4660" marB="0" anchor="ctr">
                    <a:lnL>
                      <a:noFill/>
                    </a:lnL>
                    <a:lnR>
                      <a:noFill/>
                    </a:lnR>
                    <a:lnT>
                      <a:noFill/>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社会全体の健康水準の向上に向けて、必要な事業化・施策化、社会資源開発、体制整備を行う。</a:t>
                      </a:r>
                    </a:p>
                  </a:txBody>
                  <a:tcPr marL="4660" marR="4660" marT="4660" marB="0" anchor="ctr">
                    <a:lnL>
                      <a:noFill/>
                    </a:lnL>
                    <a:lnR>
                      <a:noFill/>
                    </a:lnR>
                    <a:lnT>
                      <a:noFill/>
                    </a:lnT>
                    <a:lnB>
                      <a:noFill/>
                    </a:lnB>
                    <a:noFill/>
                  </a:tcPr>
                </a:tc>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extLst>
                  <a:ext uri="{0D108BD9-81ED-4DB2-BD59-A6C34878D82A}">
                    <a16:rowId xmlns:a16="http://schemas.microsoft.com/office/drawing/2014/main" val="2088834811"/>
                  </a:ext>
                </a:extLst>
              </a:tr>
              <a:tr h="508856">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3">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vMerge="1">
                  <a:txBody>
                    <a:bodyPr/>
                    <a:lstStyle/>
                    <a:p>
                      <a:endParaRPr kumimoji="1" lang="ja-JP" altLang="en-US"/>
                    </a:p>
                  </a:txBody>
                  <a:tcPr/>
                </a:tc>
                <a:tc>
                  <a:txBody>
                    <a:bodyPr/>
                    <a:lstStyle/>
                    <a:p>
                      <a:pPr algn="ctr" fontAlgn="ct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6</a:t>
                      </a:r>
                    </a:p>
                  </a:txBody>
                  <a:tcPr marL="4660" marR="4660" marT="4660" marB="0" anchor="ctr">
                    <a:lnL>
                      <a:noFill/>
                    </a:lnL>
                    <a:lnR>
                      <a:noFill/>
                    </a:lnR>
                    <a:lnT>
                      <a:noFill/>
                    </a:lnT>
                    <a:lnB>
                      <a:noFill/>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健康なコミュニティづくりのマネジメント</a:t>
                      </a:r>
                    </a:p>
                  </a:txBody>
                  <a:tcPr marL="4660" marR="4660" marT="4660" marB="0" anchor="ctr">
                    <a:lnL>
                      <a:noFill/>
                    </a:lnL>
                    <a:lnR>
                      <a:noFill/>
                    </a:lnR>
                    <a:lnT>
                      <a:noFill/>
                    </a:lnT>
                    <a:lnB>
                      <a:noFill/>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人々</a:t>
                      </a: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コミュニティの健康に資する計画、実施、評価、改善を組織的</a:t>
                      </a: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総合的に展開・管理する。</a:t>
                      </a:r>
                    </a:p>
                  </a:txBody>
                  <a:tcPr marL="4660" marR="4660" marT="4660" marB="0" anchor="ctr">
                    <a:lnL>
                      <a:noFill/>
                    </a:lnL>
                    <a:lnR>
                      <a:noFill/>
                    </a:lnR>
                    <a:lnT>
                      <a:noFill/>
                    </a:lnT>
                    <a:lnB>
                      <a:noFill/>
                    </a:lnB>
                    <a:noFill/>
                  </a:tcPr>
                </a:tc>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extLst>
                  <a:ext uri="{0D108BD9-81ED-4DB2-BD59-A6C34878D82A}">
                    <a16:rowId xmlns:a16="http://schemas.microsoft.com/office/drawing/2014/main" val="2405961465"/>
                  </a:ext>
                </a:extLst>
              </a:tr>
              <a:tr h="508856">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3">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a:txBody>
                    <a:bodyPr/>
                    <a:lstStyle/>
                    <a:p>
                      <a:pPr algn="ctr" fontAlgn="ct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7</a:t>
                      </a:r>
                    </a:p>
                  </a:txBody>
                  <a:tcPr marL="4660" marR="4660" marT="4660" marB="0" anchor="ctr">
                    <a:lnL>
                      <a:noFill/>
                    </a:lnL>
                    <a:lnR>
                      <a:noFill/>
                    </a:lnR>
                    <a:lnT>
                      <a:noFill/>
                    </a:lnT>
                    <a:lnB>
                      <a:noFill/>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人々</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コミュニティを中心とする協働・連携</a:t>
                      </a:r>
                    </a:p>
                  </a:txBody>
                  <a:tcPr marL="4660" marR="4660" marT="4660" marB="0" anchor="ctr">
                    <a:lnL>
                      <a:noFill/>
                    </a:lnL>
                    <a:lnR>
                      <a:noFill/>
                    </a:lnR>
                    <a:lnT>
                      <a:noFill/>
                    </a:lnT>
                    <a:lnB>
                      <a:noFill/>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主体となる人々</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コミュニティ、および多職種・多機関とともに、パートナーシップのもと、目的・目標の達成に向けて、役割・機能を発揮する。</a:t>
                      </a:r>
                    </a:p>
                  </a:txBody>
                  <a:tcPr marL="4660" marR="4660" marT="4660" marB="0" anchor="ctr">
                    <a:lnL>
                      <a:noFill/>
                    </a:lnL>
                    <a:lnR>
                      <a:noFill/>
                    </a:lnR>
                    <a:lnT>
                      <a:noFill/>
                    </a:lnT>
                    <a:lnB>
                      <a:noFill/>
                    </a:lnB>
                    <a:noFill/>
                  </a:tcPr>
                </a:tc>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extLst>
                  <a:ext uri="{0D108BD9-81ED-4DB2-BD59-A6C34878D82A}">
                    <a16:rowId xmlns:a16="http://schemas.microsoft.com/office/drawing/2014/main" val="2460024466"/>
                  </a:ext>
                </a:extLst>
              </a:tr>
              <a:tr h="508856">
                <a:tc>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a:noFill/>
                    </a:lnB>
                    <a:noFill/>
                  </a:tcPr>
                </a:tc>
                <a:tc gridSpan="3">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hMerge="1">
                  <a:txBody>
                    <a:bodyPr/>
                    <a:lstStyle/>
                    <a:p>
                      <a:pPr algn="l" fontAlgn="ctr"/>
                      <a:endPar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ctr" fontAlgn="ctr"/>
                      <a:r>
                        <a:rPr lang="en-US" altLang="ja-JP" sz="1400" b="0" i="0" u="none" strike="noStrike">
                          <a:solidFill>
                            <a:srgbClr val="000000"/>
                          </a:solidFill>
                          <a:effectLst/>
                          <a:latin typeface="BIZ UDPゴシック" panose="020B0400000000000000" pitchFamily="50" charset="-128"/>
                          <a:ea typeface="BIZ UDPゴシック" panose="020B0400000000000000" pitchFamily="50" charset="-128"/>
                        </a:rPr>
                        <a:t>8</a:t>
                      </a: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合意と解決を導くコミュニケーション</a:t>
                      </a: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人々</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コミュニティに寄り添い、全体の調和を伴う合意の形成や課題の解決を、対話</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調整を通して行う。</a:t>
                      </a: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l" fontAlgn="ct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4660" marR="4660" marT="4660" marB="0" anchor="ctr">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78411437"/>
                  </a:ext>
                </a:extLst>
              </a:tr>
            </a:tbl>
          </a:graphicData>
        </a:graphic>
      </p:graphicFrame>
      <p:sp>
        <p:nvSpPr>
          <p:cNvPr id="2" name="テキスト プレースホルダー 3">
            <a:extLst>
              <a:ext uri="{FF2B5EF4-FFF2-40B4-BE49-F238E27FC236}">
                <a16:creationId xmlns:a16="http://schemas.microsoft.com/office/drawing/2014/main" id="{68A627A0-68D3-2F3A-2A24-522895A2437B}"/>
              </a:ext>
            </a:extLst>
          </p:cNvPr>
          <p:cNvSpPr txBox="1">
            <a:spLocks/>
          </p:cNvSpPr>
          <p:nvPr/>
        </p:nvSpPr>
        <p:spPr>
          <a:xfrm>
            <a:off x="3992911" y="6645506"/>
            <a:ext cx="8172000" cy="212494"/>
          </a:xfrm>
          <a:prstGeom prst="rect">
            <a:avLst/>
          </a:prstGeom>
        </p:spPr>
        <p:txBody>
          <a:bodyPr rtlCol="0">
            <a:normAutofit fontScale="92500"/>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岡本玲子，岸恵美子，松本珠実，臺　有桂，他：保健師のコアバリューとコアコンピテンシー：デルファイ調査．日本公衆衛生雑誌，</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2024 https://doi.org/10.11236/jph.24-026</a:t>
            </a:r>
            <a:endPar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4" name="タイトル 1">
            <a:extLst>
              <a:ext uri="{FF2B5EF4-FFF2-40B4-BE49-F238E27FC236}">
                <a16:creationId xmlns:a16="http://schemas.microsoft.com/office/drawing/2014/main" id="{05CFE5F6-080B-0A7A-A95A-8E6C562D0B99}"/>
              </a:ext>
            </a:extLst>
          </p:cNvPr>
          <p:cNvSpPr txBox="1">
            <a:spLocks/>
          </p:cNvSpPr>
          <p:nvPr/>
        </p:nvSpPr>
        <p:spPr>
          <a:xfrm>
            <a:off x="0" y="1399"/>
            <a:ext cx="12192000" cy="497077"/>
          </a:xfrm>
          <a:prstGeom prst="rect">
            <a:avLst/>
          </a:prstGeom>
          <a:solidFill>
            <a:srgbClr val="70AD47">
              <a:lumMod val="20000"/>
              <a:lumOff val="80000"/>
            </a:srgbClr>
          </a:solidFill>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kumimoji="1" sz="32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32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j-cs"/>
              </a:rPr>
              <a:t>保健師のコアバリューとコアコンピテンシー　　</a:t>
            </a:r>
          </a:p>
        </p:txBody>
      </p:sp>
      <p:sp>
        <p:nvSpPr>
          <p:cNvPr id="5" name="スライド番号プレースホルダー 3">
            <a:extLst>
              <a:ext uri="{FF2B5EF4-FFF2-40B4-BE49-F238E27FC236}">
                <a16:creationId xmlns:a16="http://schemas.microsoft.com/office/drawing/2014/main" id="{009FCB01-E322-2C5D-E6BD-03D7C2E183CC}"/>
              </a:ext>
            </a:extLst>
          </p:cNvPr>
          <p:cNvSpPr txBox="1">
            <a:spLocks/>
          </p:cNvSpPr>
          <p:nvPr/>
        </p:nvSpPr>
        <p:spPr>
          <a:xfrm>
            <a:off x="11580000" y="9181"/>
            <a:ext cx="612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117CB161-5635-4FE0-8F62-199AFE67C92D}" type="slidenum">
              <a:rPr lang="ja-JP" altLang="en-US" sz="2000" b="1" smtClean="0">
                <a:solidFill>
                  <a:prstClr val="black"/>
                </a:solidFill>
                <a:latin typeface="M PLUS 1p"/>
              </a:rPr>
              <a:pPr>
                <a:defRPr/>
              </a:pPr>
              <a:t>11</a:t>
            </a:fld>
            <a:endParaRPr lang="ja-JP" altLang="en-US" sz="2000" b="1" dirty="0">
              <a:solidFill>
                <a:prstClr val="black"/>
              </a:solidFill>
              <a:latin typeface="M PLUS 1p"/>
            </a:endParaRPr>
          </a:p>
        </p:txBody>
      </p:sp>
    </p:spTree>
    <p:extLst>
      <p:ext uri="{BB962C8B-B14F-4D97-AF65-F5344CB8AC3E}">
        <p14:creationId xmlns:p14="http://schemas.microsoft.com/office/powerpoint/2010/main" val="168803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3DE72A-2327-A6CD-1E78-FAC05F242028}"/>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C4C1642A-832C-E1D4-95BA-2C4C9FFEA3B4}"/>
              </a:ext>
            </a:extLst>
          </p:cNvPr>
          <p:cNvSpPr>
            <a:spLocks noGrp="1"/>
          </p:cNvSpPr>
          <p:nvPr>
            <p:ph type="title"/>
          </p:nvPr>
        </p:nvSpPr>
        <p:spPr>
          <a:xfrm>
            <a:off x="0" y="6534827"/>
            <a:ext cx="12192000" cy="326529"/>
          </a:xfrm>
        </p:spPr>
        <p:txBody>
          <a:bodyPr>
            <a:normAutofit fontScale="90000"/>
          </a:bodyPr>
          <a:lstStyle/>
          <a:p>
            <a:pPr algn="ctr"/>
            <a:r>
              <a:rPr lang="ja-JP" altLang="en-US" sz="2800" dirty="0">
                <a:latin typeface="BIZ UDPゴシック" panose="020B0400000000000000" pitchFamily="50" charset="-128"/>
                <a:ea typeface="BIZ UDPゴシック" panose="020B0400000000000000" pitchFamily="50" charset="-128"/>
              </a:rPr>
              <a:t>図．保健師のコアバリューとコアコンピテンシー：イメージ図</a:t>
            </a:r>
            <a:endParaRPr lang="ja-JP" altLang="en-US" sz="1800" dirty="0">
              <a:latin typeface="BIZ UDPゴシック" panose="020B0400000000000000" pitchFamily="50" charset="-128"/>
              <a:ea typeface="BIZ UDPゴシック" panose="020B0400000000000000" pitchFamily="50" charset="-128"/>
            </a:endParaRPr>
          </a:p>
        </p:txBody>
      </p:sp>
      <p:grpSp>
        <p:nvGrpSpPr>
          <p:cNvPr id="14" name="グループ化 13">
            <a:extLst>
              <a:ext uri="{FF2B5EF4-FFF2-40B4-BE49-F238E27FC236}">
                <a16:creationId xmlns:a16="http://schemas.microsoft.com/office/drawing/2014/main" id="{F645FBDE-F9F8-2BBE-D6EC-F9F72DFEE852}"/>
              </a:ext>
            </a:extLst>
          </p:cNvPr>
          <p:cNvGrpSpPr/>
          <p:nvPr/>
        </p:nvGrpSpPr>
        <p:grpSpPr>
          <a:xfrm>
            <a:off x="59472" y="70412"/>
            <a:ext cx="12085985" cy="6352463"/>
            <a:chOff x="59472" y="70412"/>
            <a:chExt cx="12085985" cy="6352463"/>
          </a:xfrm>
        </p:grpSpPr>
        <p:grpSp>
          <p:nvGrpSpPr>
            <p:cNvPr id="26" name="グループ化 25">
              <a:extLst>
                <a:ext uri="{FF2B5EF4-FFF2-40B4-BE49-F238E27FC236}">
                  <a16:creationId xmlns:a16="http://schemas.microsoft.com/office/drawing/2014/main" id="{E6D7ECC2-E743-535D-5645-6D025C103865}"/>
                </a:ext>
              </a:extLst>
            </p:cNvPr>
            <p:cNvGrpSpPr/>
            <p:nvPr/>
          </p:nvGrpSpPr>
          <p:grpSpPr>
            <a:xfrm>
              <a:off x="2652313" y="70412"/>
              <a:ext cx="9493144" cy="6232798"/>
              <a:chOff x="957417" y="281612"/>
              <a:chExt cx="9493144" cy="6232798"/>
            </a:xfrm>
          </p:grpSpPr>
          <p:grpSp>
            <p:nvGrpSpPr>
              <p:cNvPr id="19" name="グループ化 18">
                <a:extLst>
                  <a:ext uri="{FF2B5EF4-FFF2-40B4-BE49-F238E27FC236}">
                    <a16:creationId xmlns:a16="http://schemas.microsoft.com/office/drawing/2014/main" id="{8E906655-6944-82A3-296C-72F2DBC7A8EF}"/>
                  </a:ext>
                </a:extLst>
              </p:cNvPr>
              <p:cNvGrpSpPr/>
              <p:nvPr/>
            </p:nvGrpSpPr>
            <p:grpSpPr>
              <a:xfrm>
                <a:off x="957417" y="394410"/>
                <a:ext cx="7200000" cy="6120000"/>
                <a:chOff x="-254566" y="-8568"/>
                <a:chExt cx="8142441" cy="6745175"/>
              </a:xfrm>
            </p:grpSpPr>
            <p:sp>
              <p:nvSpPr>
                <p:cNvPr id="9" name="楕円 8">
                  <a:extLst>
                    <a:ext uri="{FF2B5EF4-FFF2-40B4-BE49-F238E27FC236}">
                      <a16:creationId xmlns:a16="http://schemas.microsoft.com/office/drawing/2014/main" id="{32CEE2BB-C0B8-8ABA-F55E-7B2C98E0E521}"/>
                    </a:ext>
                  </a:extLst>
                </p:cNvPr>
                <p:cNvSpPr/>
                <p:nvPr/>
              </p:nvSpPr>
              <p:spPr>
                <a:xfrm>
                  <a:off x="-254566" y="-8568"/>
                  <a:ext cx="8142441" cy="6745175"/>
                </a:xfrm>
                <a:prstGeom prst="ellipse">
                  <a:avLst/>
                </a:prstGeom>
                <a:solidFill>
                  <a:srgbClr val="00CC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 name="楕円 4">
                  <a:extLst>
                    <a:ext uri="{FF2B5EF4-FFF2-40B4-BE49-F238E27FC236}">
                      <a16:creationId xmlns:a16="http://schemas.microsoft.com/office/drawing/2014/main" id="{C52628B7-6AA3-9633-8D5A-66C76E32AF44}"/>
                    </a:ext>
                  </a:extLst>
                </p:cNvPr>
                <p:cNvSpPr/>
                <p:nvPr/>
              </p:nvSpPr>
              <p:spPr>
                <a:xfrm>
                  <a:off x="2504828" y="2173695"/>
                  <a:ext cx="2849854" cy="2380650"/>
                </a:xfrm>
                <a:prstGeom prst="ellipse">
                  <a:avLst/>
                </a:prstGeom>
                <a:solidFill>
                  <a:srgbClr val="CC00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 name="テキスト ボックス 6">
                  <a:extLst>
                    <a:ext uri="{FF2B5EF4-FFF2-40B4-BE49-F238E27FC236}">
                      <a16:creationId xmlns:a16="http://schemas.microsoft.com/office/drawing/2014/main" id="{5BAD24CA-D592-5786-7F5D-751E582D344E}"/>
                    </a:ext>
                  </a:extLst>
                </p:cNvPr>
                <p:cNvSpPr txBox="1"/>
                <p:nvPr/>
              </p:nvSpPr>
              <p:spPr>
                <a:xfrm>
                  <a:off x="2668005" y="2649117"/>
                  <a:ext cx="2446038" cy="1356867"/>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健康と安全</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健康の社会的公正</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en-US" altLang="ja-JP" sz="1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人権と自律</a:t>
                  </a:r>
                  <a:endParaRPr kumimoji="0" lang="ja-JP" altLang="en-US" sz="1800" b="1"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DB6BCB94-A64A-C53C-C711-24DB226FE3F7}"/>
                    </a:ext>
                  </a:extLst>
                </p:cNvPr>
                <p:cNvSpPr txBox="1"/>
                <p:nvPr/>
              </p:nvSpPr>
              <p:spPr>
                <a:xfrm>
                  <a:off x="3983442" y="5084134"/>
                  <a:ext cx="2622806" cy="71235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プロフェッショナルとしての自律と責任</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11" name="テキスト ボックス 10">
                  <a:extLst>
                    <a:ext uri="{FF2B5EF4-FFF2-40B4-BE49-F238E27FC236}">
                      <a16:creationId xmlns:a16="http://schemas.microsoft.com/office/drawing/2014/main" id="{A31CC480-BBF0-38CD-5BDE-392E3E855ACC}"/>
                    </a:ext>
                  </a:extLst>
                </p:cNvPr>
                <p:cNvSpPr txBox="1"/>
                <p:nvPr/>
              </p:nvSpPr>
              <p:spPr>
                <a:xfrm>
                  <a:off x="-219145" y="3934506"/>
                  <a:ext cx="3141592" cy="71235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ポピュレーションベースのアセスメントと分析</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12" name="テキスト ボックス 11">
                  <a:extLst>
                    <a:ext uri="{FF2B5EF4-FFF2-40B4-BE49-F238E27FC236}">
                      <a16:creationId xmlns:a16="http://schemas.microsoft.com/office/drawing/2014/main" id="{DD0246DE-223A-A086-2AE4-FD72C05EB520}"/>
                    </a:ext>
                  </a:extLst>
                </p:cNvPr>
                <p:cNvSpPr txBox="1"/>
                <p:nvPr/>
              </p:nvSpPr>
              <p:spPr>
                <a:xfrm>
                  <a:off x="-34255" y="2058557"/>
                  <a:ext cx="2440174" cy="1017651"/>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健 康 増 進・</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予 防 活 動</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の 実 践</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3B0CFBEC-81D5-CBB3-F295-4D612301E578}"/>
                    </a:ext>
                  </a:extLst>
                </p:cNvPr>
                <p:cNvSpPr txBox="1"/>
                <p:nvPr/>
              </p:nvSpPr>
              <p:spPr>
                <a:xfrm>
                  <a:off x="753571" y="5099107"/>
                  <a:ext cx="2961358" cy="71235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科学的探究と</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情報・科学技術の活用</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15" name="テキスト ボックス 14">
                  <a:extLst>
                    <a:ext uri="{FF2B5EF4-FFF2-40B4-BE49-F238E27FC236}">
                      <a16:creationId xmlns:a16="http://schemas.microsoft.com/office/drawing/2014/main" id="{2D9D10A0-9321-07B0-935D-58371750067E}"/>
                    </a:ext>
                  </a:extLst>
                </p:cNvPr>
                <p:cNvSpPr txBox="1"/>
                <p:nvPr/>
              </p:nvSpPr>
              <p:spPr>
                <a:xfrm>
                  <a:off x="3510505" y="774311"/>
                  <a:ext cx="3245194" cy="71235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健康なコミュニティづくりのマネジメント</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16" name="テキスト ボックス 15">
                  <a:extLst>
                    <a:ext uri="{FF2B5EF4-FFF2-40B4-BE49-F238E27FC236}">
                      <a16:creationId xmlns:a16="http://schemas.microsoft.com/office/drawing/2014/main" id="{156305BF-4BED-9AB0-C860-BDB96B25A168}"/>
                    </a:ext>
                  </a:extLst>
                </p:cNvPr>
                <p:cNvSpPr txBox="1"/>
                <p:nvPr/>
              </p:nvSpPr>
              <p:spPr>
                <a:xfrm>
                  <a:off x="753571" y="777728"/>
                  <a:ext cx="2995917" cy="71235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公衆衛生を向上する</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システムの構築</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17" name="テキスト ボックス 16">
                  <a:extLst>
                    <a:ext uri="{FF2B5EF4-FFF2-40B4-BE49-F238E27FC236}">
                      <a16:creationId xmlns:a16="http://schemas.microsoft.com/office/drawing/2014/main" id="{9F93803C-C426-80E7-E2BE-7F0AD694B7C6}"/>
                    </a:ext>
                  </a:extLst>
                </p:cNvPr>
                <p:cNvSpPr txBox="1"/>
                <p:nvPr/>
              </p:nvSpPr>
              <p:spPr>
                <a:xfrm>
                  <a:off x="5195681" y="2058557"/>
                  <a:ext cx="2419852" cy="1017650"/>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人々</a:t>
                  </a:r>
                  <a:r>
                    <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a:t>
                  </a: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コミュニティを中心とする</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協働・連携</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sp>
              <p:nvSpPr>
                <p:cNvPr id="18" name="テキスト ボックス 17">
                  <a:extLst>
                    <a:ext uri="{FF2B5EF4-FFF2-40B4-BE49-F238E27FC236}">
                      <a16:creationId xmlns:a16="http://schemas.microsoft.com/office/drawing/2014/main" id="{261AEE82-6B58-5E61-9953-AE01B5428021}"/>
                    </a:ext>
                  </a:extLst>
                </p:cNvPr>
                <p:cNvSpPr txBox="1"/>
                <p:nvPr/>
              </p:nvSpPr>
              <p:spPr>
                <a:xfrm>
                  <a:off x="5133102" y="3972520"/>
                  <a:ext cx="2408169" cy="712356"/>
                </a:xfrm>
                <a:prstGeom prst="rect">
                  <a:avLst/>
                </a:prstGeom>
                <a:no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合意と解決を導くコミュニケーション</a:t>
                  </a:r>
                  <a:endParaRPr kumimoji="1" lang="en-US" altLang="ja-JP" sz="18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endParaRPr>
                </a:p>
              </p:txBody>
            </p:sp>
          </p:grpSp>
          <p:sp>
            <p:nvSpPr>
              <p:cNvPr id="3" name="矢印: 上 2">
                <a:extLst>
                  <a:ext uri="{FF2B5EF4-FFF2-40B4-BE49-F238E27FC236}">
                    <a16:creationId xmlns:a16="http://schemas.microsoft.com/office/drawing/2014/main" id="{B22463D7-2824-EFAB-44B0-11B8D56F6C06}"/>
                  </a:ext>
                </a:extLst>
              </p:cNvPr>
              <p:cNvSpPr/>
              <p:nvPr/>
            </p:nvSpPr>
            <p:spPr>
              <a:xfrm rot="2850916">
                <a:off x="6986624" y="689163"/>
                <a:ext cx="1770279" cy="1002564"/>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6" name="テキスト ボックス 5">
                <a:extLst>
                  <a:ext uri="{FF2B5EF4-FFF2-40B4-BE49-F238E27FC236}">
                    <a16:creationId xmlns:a16="http://schemas.microsoft.com/office/drawing/2014/main" id="{DAF4CCAB-FCE7-6F02-3175-7D528FA566F5}"/>
                  </a:ext>
                </a:extLst>
              </p:cNvPr>
              <p:cNvSpPr txBox="1"/>
              <p:nvPr/>
            </p:nvSpPr>
            <p:spPr>
              <a:xfrm>
                <a:off x="7960992" y="281612"/>
                <a:ext cx="2489569" cy="116955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2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社会の安寧</a:t>
                </a:r>
                <a:endParaRPr kumimoji="1" lang="en-US" altLang="ja-JP" sz="2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対象の健康の保持増進、</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QOL</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の向上、疾病や障害</a:t>
                </a:r>
                <a:endPar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の予防と回復の促進</a:t>
                </a:r>
              </a:p>
            </p:txBody>
          </p:sp>
        </p:grpSp>
        <p:grpSp>
          <p:nvGrpSpPr>
            <p:cNvPr id="33" name="グループ化 32">
              <a:extLst>
                <a:ext uri="{FF2B5EF4-FFF2-40B4-BE49-F238E27FC236}">
                  <a16:creationId xmlns:a16="http://schemas.microsoft.com/office/drawing/2014/main" id="{30B0807D-ECCB-AF70-009B-89A934131C03}"/>
                </a:ext>
              </a:extLst>
            </p:cNvPr>
            <p:cNvGrpSpPr/>
            <p:nvPr/>
          </p:nvGrpSpPr>
          <p:grpSpPr>
            <a:xfrm>
              <a:off x="59472" y="4371357"/>
              <a:ext cx="3858322" cy="2051518"/>
              <a:chOff x="59473" y="4545602"/>
              <a:chExt cx="3858322" cy="2331116"/>
            </a:xfrm>
          </p:grpSpPr>
          <p:grpSp>
            <p:nvGrpSpPr>
              <p:cNvPr id="25" name="グループ化 24">
                <a:extLst>
                  <a:ext uri="{FF2B5EF4-FFF2-40B4-BE49-F238E27FC236}">
                    <a16:creationId xmlns:a16="http://schemas.microsoft.com/office/drawing/2014/main" id="{5DA99388-47F3-2FCA-4598-8EF44B03C222}"/>
                  </a:ext>
                </a:extLst>
              </p:cNvPr>
              <p:cNvGrpSpPr/>
              <p:nvPr/>
            </p:nvGrpSpPr>
            <p:grpSpPr>
              <a:xfrm>
                <a:off x="160197" y="4841195"/>
                <a:ext cx="2563043" cy="548011"/>
                <a:chOff x="10355766" y="4787922"/>
                <a:chExt cx="2563043" cy="548011"/>
              </a:xfrm>
            </p:grpSpPr>
            <p:sp>
              <p:nvSpPr>
                <p:cNvPr id="2" name="正方形/長方形 1">
                  <a:extLst>
                    <a:ext uri="{FF2B5EF4-FFF2-40B4-BE49-F238E27FC236}">
                      <a16:creationId xmlns:a16="http://schemas.microsoft.com/office/drawing/2014/main" id="{E4FD0DD3-EFA9-4D6E-E76D-73CC53A96689}"/>
                    </a:ext>
                  </a:extLst>
                </p:cNvPr>
                <p:cNvSpPr/>
                <p:nvPr/>
              </p:nvSpPr>
              <p:spPr>
                <a:xfrm>
                  <a:off x="10355766" y="4824509"/>
                  <a:ext cx="245327" cy="203825"/>
                </a:xfrm>
                <a:prstGeom prst="rect">
                  <a:avLst/>
                </a:prstGeom>
                <a:solidFill>
                  <a:srgbClr val="CC006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0" name="正方形/長方形 19">
                  <a:extLst>
                    <a:ext uri="{FF2B5EF4-FFF2-40B4-BE49-F238E27FC236}">
                      <a16:creationId xmlns:a16="http://schemas.microsoft.com/office/drawing/2014/main" id="{93EADFEB-E064-BC6E-F98E-C1E99ED75AD8}"/>
                    </a:ext>
                  </a:extLst>
                </p:cNvPr>
                <p:cNvSpPr/>
                <p:nvPr/>
              </p:nvSpPr>
              <p:spPr>
                <a:xfrm>
                  <a:off x="10355766" y="5087849"/>
                  <a:ext cx="245327" cy="203825"/>
                </a:xfrm>
                <a:prstGeom prst="rect">
                  <a:avLst/>
                </a:prstGeom>
                <a:solidFill>
                  <a:srgbClr val="00CC9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2" name="テキスト ボックス 21">
                  <a:extLst>
                    <a:ext uri="{FF2B5EF4-FFF2-40B4-BE49-F238E27FC236}">
                      <a16:creationId xmlns:a16="http://schemas.microsoft.com/office/drawing/2014/main" id="{6BD4C0AB-5234-A07A-D205-35C6C69270F2}"/>
                    </a:ext>
                  </a:extLst>
                </p:cNvPr>
                <p:cNvSpPr txBox="1"/>
                <p:nvPr/>
              </p:nvSpPr>
              <p:spPr>
                <a:xfrm>
                  <a:off x="10561225" y="4787922"/>
                  <a:ext cx="1657814"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コアバリュー</a:t>
                  </a:r>
                </a:p>
              </p:txBody>
            </p:sp>
            <p:sp>
              <p:nvSpPr>
                <p:cNvPr id="23" name="テキスト ボックス 22">
                  <a:extLst>
                    <a:ext uri="{FF2B5EF4-FFF2-40B4-BE49-F238E27FC236}">
                      <a16:creationId xmlns:a16="http://schemas.microsoft.com/office/drawing/2014/main" id="{4CEF601B-AF58-9F18-BEEE-0105FF595EE5}"/>
                    </a:ext>
                  </a:extLst>
                </p:cNvPr>
                <p:cNvSpPr txBox="1"/>
                <p:nvPr/>
              </p:nvSpPr>
              <p:spPr>
                <a:xfrm>
                  <a:off x="10558468" y="5058934"/>
                  <a:ext cx="2360341"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コアコンピテンシー</a:t>
                  </a:r>
                </a:p>
              </p:txBody>
            </p:sp>
          </p:grpSp>
          <p:sp>
            <p:nvSpPr>
              <p:cNvPr id="27" name="テキスト ボックス 26">
                <a:extLst>
                  <a:ext uri="{FF2B5EF4-FFF2-40B4-BE49-F238E27FC236}">
                    <a16:creationId xmlns:a16="http://schemas.microsoft.com/office/drawing/2014/main" id="{EB2037A2-303F-51DB-0402-3CDB0146B165}"/>
                  </a:ext>
                </a:extLst>
              </p:cNvPr>
              <p:cNvSpPr txBox="1"/>
              <p:nvPr/>
            </p:nvSpPr>
            <p:spPr>
              <a:xfrm>
                <a:off x="59473" y="4545602"/>
                <a:ext cx="1657814"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脚注：</a:t>
                </a:r>
              </a:p>
            </p:txBody>
          </p:sp>
          <p:sp>
            <p:nvSpPr>
              <p:cNvPr id="28" name="テキスト ボックス 27">
                <a:extLst>
                  <a:ext uri="{FF2B5EF4-FFF2-40B4-BE49-F238E27FC236}">
                    <a16:creationId xmlns:a16="http://schemas.microsoft.com/office/drawing/2014/main" id="{1377C9C5-4628-11D3-683E-DE8D690A573E}"/>
                  </a:ext>
                </a:extLst>
              </p:cNvPr>
              <p:cNvSpPr txBox="1"/>
              <p:nvPr/>
            </p:nvSpPr>
            <p:spPr>
              <a:xfrm>
                <a:off x="334598" y="5418857"/>
                <a:ext cx="3300701" cy="276999"/>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公衆衛生看護の目的 </a:t>
                </a:r>
                <a:r>
                  <a:rPr kumimoji="1" lang="en-US" altLang="ja-JP"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a:t>
                </a:r>
                <a:r>
                  <a:rPr kumimoji="1" lang="ja-JP" altLang="en-US" sz="10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向きに意味はありません</a:t>
                </a: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　</a:t>
                </a:r>
              </a:p>
            </p:txBody>
          </p:sp>
          <p:sp>
            <p:nvSpPr>
              <p:cNvPr id="30" name="テキスト ボックス 29">
                <a:extLst>
                  <a:ext uri="{FF2B5EF4-FFF2-40B4-BE49-F238E27FC236}">
                    <a16:creationId xmlns:a16="http://schemas.microsoft.com/office/drawing/2014/main" id="{C157282E-9D35-DE29-860F-E43A50E3C796}"/>
                  </a:ext>
                </a:extLst>
              </p:cNvPr>
              <p:cNvSpPr txBox="1"/>
              <p:nvPr/>
            </p:nvSpPr>
            <p:spPr>
              <a:xfrm>
                <a:off x="59473" y="5676389"/>
                <a:ext cx="3858322" cy="1200329"/>
              </a:xfrm>
              <a:prstGeom prst="rect">
                <a:avLst/>
              </a:prstGeom>
              <a:noFill/>
            </p:spPr>
            <p:txBody>
              <a:bodyPr wrap="square" rtlCol="0">
                <a:spAutoFit/>
              </a:bodyPr>
              <a:lstStyle/>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各コアは臨機に融合して機能するため枠線がない</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目的の達成に向けて柔軟に形を変え回転もできるように球体を成している</a:t>
                </a:r>
                <a:endParaRPr kumimoji="1" lang="en-US" altLang="ja-JP"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a:p>
                <a:pPr marL="171450" marR="0" lvl="0" indent="-1714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2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バリューはぶれることなく常に中心に位置づき、バリューを通してコンピテンシーを発揮するイメージとしている</a:t>
                </a:r>
              </a:p>
            </p:txBody>
          </p:sp>
          <p:sp>
            <p:nvSpPr>
              <p:cNvPr id="31" name="矢印: 上 30">
                <a:extLst>
                  <a:ext uri="{FF2B5EF4-FFF2-40B4-BE49-F238E27FC236}">
                    <a16:creationId xmlns:a16="http://schemas.microsoft.com/office/drawing/2014/main" id="{E55F89B9-898B-47B6-086D-250DBEAA94D4}"/>
                  </a:ext>
                </a:extLst>
              </p:cNvPr>
              <p:cNvSpPr/>
              <p:nvPr/>
            </p:nvSpPr>
            <p:spPr>
              <a:xfrm rot="5400000">
                <a:off x="135067" y="5426088"/>
                <a:ext cx="285604" cy="233826"/>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grpSp>
      <p:sp>
        <p:nvSpPr>
          <p:cNvPr id="8" name="テキスト プレースホルダー 3">
            <a:extLst>
              <a:ext uri="{FF2B5EF4-FFF2-40B4-BE49-F238E27FC236}">
                <a16:creationId xmlns:a16="http://schemas.microsoft.com/office/drawing/2014/main" id="{52BE4D5C-6494-0AB3-7944-7A59BDF9B585}"/>
              </a:ext>
            </a:extLst>
          </p:cNvPr>
          <p:cNvSpPr txBox="1">
            <a:spLocks/>
          </p:cNvSpPr>
          <p:nvPr/>
        </p:nvSpPr>
        <p:spPr>
          <a:xfrm>
            <a:off x="-1" y="42002"/>
            <a:ext cx="3858321" cy="393123"/>
          </a:xfrm>
          <a:prstGeom prst="rect">
            <a:avLst/>
          </a:prstGeom>
        </p:spPr>
        <p:txBody>
          <a:bodyPr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ts val="400"/>
              </a:lnSpc>
              <a:spcBef>
                <a:spcPts val="1000"/>
              </a:spcBef>
              <a:spcAft>
                <a:spcPts val="0"/>
              </a:spcAft>
              <a:buClrTx/>
              <a:buSzTx/>
              <a:buFont typeface="Arial" panose="020B0604020202020204" pitchFamily="34" charset="0"/>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岡本玲子，岸恵美子，松本珠実，臺　有桂：力を合わせて明らかにした</a:t>
            </a:r>
            <a:endPar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l" defTabSz="914400" rtl="0" eaLnBrk="1" fontAlgn="auto" latinLnBrk="0" hangingPunct="1">
              <a:lnSpc>
                <a:spcPts val="400"/>
              </a:lnSpc>
              <a:spcBef>
                <a:spcPts val="1000"/>
              </a:spcBef>
              <a:spcAft>
                <a:spcPts val="0"/>
              </a:spcAft>
              <a:buClrTx/>
              <a:buSzTx/>
              <a:buFont typeface="Arial" panose="020B0604020202020204" pitchFamily="34" charset="0"/>
              <a:buNone/>
              <a:tabLst/>
              <a:defRPr/>
            </a:pPr>
            <a:r>
              <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私たち保健師のコア．保健師ジャーナル，</a:t>
            </a:r>
            <a:r>
              <a:rPr kumimoji="1" lang="en-US" altLang="ja-JP"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2024,8(4),299-305</a:t>
            </a:r>
            <a:endPar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1" name="スライド番号プレースホルダー 3">
            <a:extLst>
              <a:ext uri="{FF2B5EF4-FFF2-40B4-BE49-F238E27FC236}">
                <a16:creationId xmlns:a16="http://schemas.microsoft.com/office/drawing/2014/main" id="{2912B738-3DFD-2660-6CBA-9356BD8667BF}"/>
              </a:ext>
            </a:extLst>
          </p:cNvPr>
          <p:cNvSpPr txBox="1">
            <a:spLocks/>
          </p:cNvSpPr>
          <p:nvPr/>
        </p:nvSpPr>
        <p:spPr>
          <a:xfrm>
            <a:off x="11580000" y="6482515"/>
            <a:ext cx="612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117CB161-5635-4FE0-8F62-199AFE67C92D}" type="slidenum">
              <a:rPr lang="ja-JP" altLang="en-US" sz="2000" b="1" smtClean="0">
                <a:solidFill>
                  <a:prstClr val="black"/>
                </a:solidFill>
                <a:latin typeface="M PLUS 1p"/>
              </a:rPr>
              <a:pPr>
                <a:defRPr/>
              </a:pPr>
              <a:t>12</a:t>
            </a:fld>
            <a:endParaRPr lang="ja-JP" altLang="en-US" sz="2000" b="1" dirty="0">
              <a:solidFill>
                <a:prstClr val="black"/>
              </a:solidFill>
              <a:latin typeface="M PLUS 1p"/>
            </a:endParaRPr>
          </a:p>
        </p:txBody>
      </p:sp>
    </p:spTree>
    <p:extLst>
      <p:ext uri="{BB962C8B-B14F-4D97-AF65-F5344CB8AC3E}">
        <p14:creationId xmlns:p14="http://schemas.microsoft.com/office/powerpoint/2010/main" val="23103339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4BD2B2-F6BF-C769-1006-63E43136281E}"/>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0EEE38E6-FE55-B11C-11FC-A1B723480F8D}"/>
              </a:ext>
            </a:extLst>
          </p:cNvPr>
          <p:cNvSpPr>
            <a:spLocks noGrp="1"/>
          </p:cNvSpPr>
          <p:nvPr>
            <p:ph type="title"/>
          </p:nvPr>
        </p:nvSpPr>
        <p:spPr/>
        <p:txBody>
          <a:bodyPr>
            <a:normAutofit fontScale="90000"/>
          </a:bodyPr>
          <a:lstStyle/>
          <a:p>
            <a:r>
              <a:rPr lang="ja-JP" altLang="en-US" dirty="0"/>
              <a:t>４．</a:t>
            </a:r>
            <a:br>
              <a:rPr lang="en-US" altLang="ja-JP" dirty="0"/>
            </a:br>
            <a:r>
              <a:rPr lang="ja-JP" altLang="en-US" dirty="0"/>
              <a:t>保健師のコアバリューとコアコンピテンシーの活用と普及</a:t>
            </a:r>
          </a:p>
        </p:txBody>
      </p:sp>
      <p:sp>
        <p:nvSpPr>
          <p:cNvPr id="5" name="テキスト プレースホルダー 4">
            <a:extLst>
              <a:ext uri="{FF2B5EF4-FFF2-40B4-BE49-F238E27FC236}">
                <a16:creationId xmlns:a16="http://schemas.microsoft.com/office/drawing/2014/main" id="{365B7423-5AE2-63A0-2641-97925578065A}"/>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28806560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912477B-67BD-4F0B-ACAE-1C5BF920FF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sz="1800" b="0" i="0" u="none" strike="noStrike" kern="1200" cap="none" spc="0" normalizeH="0" baseline="0" noProof="0">
              <a:ln>
                <a:noFill/>
              </a:ln>
              <a:solidFill>
                <a:prstClr val="white"/>
              </a:solidFill>
              <a:effectLst/>
              <a:uLnTx/>
              <a:uFillTx/>
              <a:latin typeface="The Hand"/>
              <a:ea typeface="+mn-ea"/>
              <a:cs typeface="+mn-cs"/>
            </a:endParaRPr>
          </a:p>
        </p:txBody>
      </p:sp>
      <p:sp>
        <p:nvSpPr>
          <p:cNvPr id="6" name="テキスト プレースホルダー 3">
            <a:extLst>
              <a:ext uri="{FF2B5EF4-FFF2-40B4-BE49-F238E27FC236}">
                <a16:creationId xmlns:a16="http://schemas.microsoft.com/office/drawing/2014/main" id="{FAB8AF48-8ACD-E56B-1F05-30BB76159356}"/>
              </a:ext>
            </a:extLst>
          </p:cNvPr>
          <p:cNvSpPr txBox="1">
            <a:spLocks/>
          </p:cNvSpPr>
          <p:nvPr/>
        </p:nvSpPr>
        <p:spPr>
          <a:xfrm>
            <a:off x="0" y="42002"/>
            <a:ext cx="3257550" cy="393123"/>
          </a:xfrm>
          <a:prstGeom prst="rect">
            <a:avLst/>
          </a:prstGeom>
        </p:spPr>
        <p:txBody>
          <a:bodyPr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marR="0" lvl="0" indent="0" algn="l" defTabSz="914400" rtl="0" eaLnBrk="1" fontAlgn="auto" latinLnBrk="0" hangingPunct="1">
              <a:lnSpc>
                <a:spcPts val="400"/>
              </a:lnSpc>
              <a:spcBef>
                <a:spcPts val="1000"/>
              </a:spcBef>
              <a:spcAft>
                <a:spcPts val="0"/>
              </a:spcAft>
              <a:buClrTx/>
              <a:buSzTx/>
              <a:buFont typeface="Arial" panose="020B0604020202020204" pitchFamily="34" charset="0"/>
              <a:buNone/>
              <a:tabLst/>
              <a:defRPr/>
            </a:pPr>
            <a:endParaRPr kumimoji="1" lang="ja-JP" altLang="en-US" sz="9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10" name="テキスト ボックス 9">
            <a:extLst>
              <a:ext uri="{FF2B5EF4-FFF2-40B4-BE49-F238E27FC236}">
                <a16:creationId xmlns:a16="http://schemas.microsoft.com/office/drawing/2014/main" id="{7550770A-B0F9-D157-33A8-C56E71B732DD}"/>
              </a:ext>
            </a:extLst>
          </p:cNvPr>
          <p:cNvSpPr txBox="1"/>
          <p:nvPr/>
        </p:nvSpPr>
        <p:spPr>
          <a:xfrm>
            <a:off x="330509" y="720549"/>
            <a:ext cx="11551243" cy="6032421"/>
          </a:xfrm>
          <a:prstGeom prst="rect">
            <a:avLst/>
          </a:prstGeom>
          <a:solidFill>
            <a:srgbClr val="FFFFEB"/>
          </a:solidFill>
          <a:effectLst>
            <a:glow rad="228600">
              <a:schemeClr val="accent2">
                <a:satMod val="175000"/>
                <a:alpha val="40000"/>
              </a:schemeClr>
            </a:glow>
            <a:softEdge rad="31750"/>
          </a:effectLst>
        </p:spPr>
        <p:txBody>
          <a:bodyPr wrap="square">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endParaRPr kumimoji="1" lang="en-US" altLang="ja-JP" sz="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1" lang="ja-JP"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岡本玲子，岸恵美子，松本珠実，臺　有桂，他：保健師のコアバリューとコアコンピテンシー：デルファイ調査．</a:t>
            </a:r>
            <a:r>
              <a:rPr kumimoji="1" lang="ja-JP" altLang="ja-JP" sz="1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日本公衆衛生雑誌</a:t>
            </a:r>
            <a:r>
              <a:rPr kumimoji="1" lang="ja-JP"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2024</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https://doi.org/10.11236/jph.24-026</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（日本公衆衛生学会 優秀論文賞）</a:t>
            </a:r>
            <a:endPar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endPar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r>
              <a:rPr kumimoji="1" lang="ja-JP"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保健師の未来を拓くプロジェクト：全国保健師長会・全国保健師教育機関協議会・日本公衆衛生看護学会 </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2023–2024</a:t>
            </a:r>
            <a:r>
              <a:rPr kumimoji="1" lang="ja-JP"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年度合同事業</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2023</a:t>
            </a:r>
            <a:r>
              <a:rPr kumimoji="1" lang="ja-JP"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年度報告 第</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1</a:t>
            </a:r>
            <a:r>
              <a:rPr kumimoji="1" lang="ja-JP"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報，</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2023 </a:t>
            </a:r>
            <a:r>
              <a:rPr kumimoji="1" lang="ja-JP"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年度の経過と保健師のコアに関するデルファイ調査（中間報告）．</a:t>
            </a:r>
            <a:r>
              <a:rPr kumimoji="1" lang="ja-JP" altLang="ja-JP" sz="1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日本公衆衛生看護学会誌</a:t>
            </a:r>
            <a:r>
              <a:rPr kumimoji="1" lang="ja-JP"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13(1)</a:t>
            </a:r>
            <a:r>
              <a:rPr kumimoji="1" lang="ja-JP"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54-57</a:t>
            </a:r>
            <a:r>
              <a:rPr kumimoji="1" lang="ja-JP"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2024.</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https://doi.org/10.15078/jjphn.13.1_54</a:t>
            </a: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a:tabLst/>
              <a:defRPr/>
            </a:pPr>
            <a:endParaRPr kumimoji="1" lang="ja-JP"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457200" marR="0" lvl="0" indent="-457200" algn="just" defTabSz="914400" rtl="0" eaLnBrk="1" fontAlgn="auto" latinLnBrk="0" hangingPunct="1">
              <a:lnSpc>
                <a:spcPct val="100000"/>
              </a:lnSpc>
              <a:spcBef>
                <a:spcPts val="0"/>
              </a:spcBef>
              <a:spcAft>
                <a:spcPts val="0"/>
              </a:spcAft>
              <a:buClrTx/>
              <a:buSzTx/>
              <a:buFont typeface="+mj-lt"/>
              <a:buAutoNum type="arabicPeriod" startAt="3"/>
              <a:tabLst/>
              <a:defRPr/>
            </a:pP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岡本玲子，岸恵美子，松本珠実，臺　有桂：特別記事 力を合わせて明らかにした私たち保健師のコア．</a:t>
            </a:r>
            <a:r>
              <a:rPr kumimoji="1" lang="ja-JP" altLang="en-US" sz="1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保健師ジャーナル</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8(4)</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2024</a:t>
            </a:r>
          </a:p>
          <a:p>
            <a:pPr marL="457200" marR="0" lvl="0" indent="-457200" algn="just" defTabSz="914400" rtl="0" eaLnBrk="1" fontAlgn="auto" latinLnBrk="0" hangingPunct="1">
              <a:lnSpc>
                <a:spcPct val="100000"/>
              </a:lnSpc>
              <a:spcBef>
                <a:spcPts val="0"/>
              </a:spcBef>
              <a:spcAft>
                <a:spcPts val="0"/>
              </a:spcAft>
              <a:buClrTx/>
              <a:buSzTx/>
              <a:buFont typeface="+mj-lt"/>
              <a:buAutoNum type="arabicPeriod" startAt="3"/>
              <a:tabLst/>
              <a:defRPr/>
            </a:pPr>
            <a:endPar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startAt="3"/>
              <a:tabLst/>
              <a:defRPr/>
            </a:pP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1" lang="ja-JP" altLang="en-US" sz="1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保健師ジャーナル</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にて、</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2024</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年</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8</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月から</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2025</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年</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6</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月号までの</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6</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回、各コアの解説を連載</a:t>
            </a:r>
            <a:endPar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R="0" lvl="0" algn="just" defTabSz="914400" rtl="0" eaLnBrk="1" fontAlgn="auto" latinLnBrk="0" hangingPunct="1">
              <a:lnSpc>
                <a:spcPct val="100000"/>
              </a:lnSpc>
              <a:spcBef>
                <a:spcPts val="0"/>
              </a:spcBef>
              <a:spcAft>
                <a:spcPts val="0"/>
              </a:spcAft>
              <a:buClrTx/>
              <a:buSzTx/>
              <a:tabLst/>
              <a:defRPr/>
            </a:pP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「連載　みんなで活かそう！　私たち保健師のコアバリューとコアコンピテンシー」）</a:t>
            </a:r>
            <a:endPar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startAt="3"/>
              <a:tabLst/>
              <a:defRPr/>
            </a:pPr>
            <a:endPar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indent="-342900" algn="just">
              <a:buFont typeface="+mj-lt"/>
              <a:buAutoNum type="arabicPeriod" startAt="5"/>
              <a:defRPr/>
            </a:pPr>
            <a:r>
              <a:rPr lang="ja-JP" altLang="en-US"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特集 第</a:t>
            </a:r>
            <a:r>
              <a:rPr lang="en-US" altLang="ja-JP"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83</a:t>
            </a:r>
            <a:r>
              <a:rPr lang="ja-JP" altLang="en-US"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回日本公衆衛生学会総会，＜シンポジウム</a:t>
            </a:r>
            <a:r>
              <a:rPr lang="en-US" altLang="ja-JP"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39</a:t>
            </a:r>
            <a:r>
              <a:rPr lang="ja-JP" altLang="en-US"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＞「深化する保健師の価値観と能力のコアを確認する－公衆衛生看護のあり方に関する委員会企画－」，</a:t>
            </a:r>
            <a:r>
              <a:rPr lang="ja-JP" altLang="en-US" b="1"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月刊公衆衛生情報</a:t>
            </a:r>
            <a:r>
              <a:rPr lang="ja-JP" altLang="en-US"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1</a:t>
            </a:r>
            <a:r>
              <a:rPr lang="ja-JP" altLang="en-US"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a:t>
            </a:r>
            <a:r>
              <a:rPr lang="en-US" altLang="ja-JP"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4-11</a:t>
            </a:r>
            <a:r>
              <a:rPr lang="ja-JP" altLang="en-US"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要確認</a:t>
            </a:r>
            <a:r>
              <a:rPr lang="en-US" altLang="ja-JP"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rPr>
              <a:t>, 2025.</a:t>
            </a:r>
          </a:p>
          <a:p>
            <a:pPr marL="342900" indent="-342900" algn="just">
              <a:buFont typeface="+mj-lt"/>
              <a:buAutoNum type="arabicPeriod" startAt="5"/>
              <a:defRPr/>
            </a:pPr>
            <a:endParaRPr lang="en-US" altLang="ja-JP" kern="100" dirty="0">
              <a:solidFill>
                <a:prstClr val="black"/>
              </a:solidFill>
              <a:latin typeface="BIZ UDPゴシック" panose="020B0400000000000000" pitchFamily="50" charset="-128"/>
              <a:ea typeface="BIZ UDPゴシック" panose="020B0400000000000000" pitchFamily="50" charset="-128"/>
              <a:cs typeface="Times New Roman" panose="02020603050405020304" pitchFamily="18" charset="0"/>
            </a:endParaRPr>
          </a:p>
          <a:p>
            <a:pPr marL="342900" marR="0" lvl="0" indent="-342900" algn="just" defTabSz="914400" rtl="0" eaLnBrk="1" fontAlgn="auto" latinLnBrk="0" hangingPunct="1">
              <a:lnSpc>
                <a:spcPct val="100000"/>
              </a:lnSpc>
              <a:spcBef>
                <a:spcPts val="0"/>
              </a:spcBef>
              <a:spcAft>
                <a:spcPts val="0"/>
              </a:spcAft>
              <a:buClrTx/>
              <a:buSzTx/>
              <a:buFont typeface="+mj-lt"/>
              <a:buAutoNum type="arabicPeriod" startAt="5"/>
              <a:tabLst/>
              <a:defRPr/>
            </a:pPr>
            <a:r>
              <a:rPr kumimoji="1" lang="ja-JP" altLang="en-US" sz="1800" b="1"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公開シンポジウム</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第</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84</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回日本公衆衛生学会総会（静岡），セッション番号：　</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S-023</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演題名：　</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3</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学会合同企画★保健師の本来業務を再確認！～所属や職種を越えた相互理解へ～</a:t>
            </a: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日時：　</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2025</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年</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10</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月</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30</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日（木）　</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8:40</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10:10  </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r>
              <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https://plaza.umin.ac.jp/jsph84/program/index.html</a:t>
            </a:r>
            <a:r>
              <a:rPr kumimoji="1" lang="ja-JP" altLang="en-US"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rPr>
              <a:t>　</a:t>
            </a:r>
            <a:endParaRPr kumimoji="1" lang="en-US" altLang="ja-JP" sz="1800" b="0" i="0" u="none" strike="noStrike" kern="1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75E00DAC-AFCD-6062-3653-36C9E73B7A85}"/>
              </a:ext>
            </a:extLst>
          </p:cNvPr>
          <p:cNvSpPr txBox="1">
            <a:spLocks/>
          </p:cNvSpPr>
          <p:nvPr/>
        </p:nvSpPr>
        <p:spPr>
          <a:xfrm>
            <a:off x="11575752" y="2083"/>
            <a:ext cx="612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2000" b="1"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117CB161-5635-4FE0-8F62-199AFE67C92D}" type="slidenum">
              <a:rPr kumimoji="1" lang="ja-JP" altLang="en-US" sz="2000" b="1" i="0" u="none" strike="noStrike" kern="1200" cap="none" spc="0" normalizeH="0" baseline="0" noProof="0" smtClean="0">
                <a:ln>
                  <a:noFill/>
                </a:ln>
                <a:solidFill>
                  <a:prstClr val="black"/>
                </a:solidFill>
                <a:effectLst/>
                <a:uLnTx/>
                <a:uFillTx/>
                <a:latin typeface="M PLUS 1p"/>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2000" b="1" i="0" u="none" strike="noStrike" kern="1200" cap="none" spc="0" normalizeH="0" baseline="0" noProof="0" dirty="0">
              <a:ln>
                <a:noFill/>
              </a:ln>
              <a:solidFill>
                <a:prstClr val="black"/>
              </a:solidFill>
              <a:effectLst/>
              <a:uLnTx/>
              <a:uFillTx/>
              <a:latin typeface="M PLUS 1p"/>
              <a:ea typeface="+mn-ea"/>
              <a:cs typeface="+mn-cs"/>
            </a:endParaRPr>
          </a:p>
        </p:txBody>
      </p:sp>
      <p:sp>
        <p:nvSpPr>
          <p:cNvPr id="2" name="タイトル 1">
            <a:extLst>
              <a:ext uri="{FF2B5EF4-FFF2-40B4-BE49-F238E27FC236}">
                <a16:creationId xmlns:a16="http://schemas.microsoft.com/office/drawing/2014/main" id="{CD9D2197-57DB-BF9E-2AEF-3BEEC646AEA1}"/>
              </a:ext>
            </a:extLst>
          </p:cNvPr>
          <p:cNvSpPr txBox="1">
            <a:spLocks/>
          </p:cNvSpPr>
          <p:nvPr/>
        </p:nvSpPr>
        <p:spPr>
          <a:xfrm>
            <a:off x="0" y="1399"/>
            <a:ext cx="12192000" cy="497077"/>
          </a:xfrm>
          <a:prstGeom prst="rect">
            <a:avLst/>
          </a:prstGeom>
          <a:solidFill>
            <a:srgbClr val="70AD47">
              <a:lumMod val="20000"/>
              <a:lumOff val="80000"/>
            </a:srgbClr>
          </a:solidFill>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kumimoji="1" sz="3200" kern="1200">
                <a:solidFill>
                  <a:schemeClr val="tx1"/>
                </a:solidFill>
                <a:latin typeface="+mj-lt"/>
                <a:ea typeface="+mj-ea"/>
                <a:cs typeface="+mj-cs"/>
              </a:defRPr>
            </a:lvl1pPr>
          </a:lstStyle>
          <a:p>
            <a:pPr>
              <a:defRPr/>
            </a:pPr>
            <a:r>
              <a:rPr lang="ja-JP" altLang="en-US" dirty="0">
                <a:solidFill>
                  <a:sysClr val="windowText" lastClr="000000"/>
                </a:solidFill>
                <a:latin typeface="BIZ UDPゴシック" panose="020B0400000000000000" pitchFamily="50" charset="-128"/>
                <a:ea typeface="BIZ UDPゴシック" panose="020B0400000000000000" pitchFamily="50" charset="-128"/>
              </a:rPr>
              <a:t>　保健師のコアバリューとコアコンピテンシー：活用と普及　　</a:t>
            </a:r>
          </a:p>
        </p:txBody>
      </p:sp>
      <p:sp>
        <p:nvSpPr>
          <p:cNvPr id="8" name="円/楕円 7">
            <a:extLst>
              <a:ext uri="{FF2B5EF4-FFF2-40B4-BE49-F238E27FC236}">
                <a16:creationId xmlns:a16="http://schemas.microsoft.com/office/drawing/2014/main" id="{3440A45A-9A36-48B8-9F12-D01D5F1B8560}"/>
              </a:ext>
            </a:extLst>
          </p:cNvPr>
          <p:cNvSpPr/>
          <p:nvPr/>
        </p:nvSpPr>
        <p:spPr>
          <a:xfrm>
            <a:off x="9916925" y="-145313"/>
            <a:ext cx="2167288" cy="1120057"/>
          </a:xfrm>
          <a:prstGeom prst="ellipse">
            <a:avLst/>
          </a:prstGeom>
          <a:solidFill>
            <a:srgbClr val="CC0066"/>
          </a:solidFill>
          <a:ln w="12700" cap="flat" cmpd="sng" algn="ctr">
            <a:solidFill>
              <a:srgbClr val="4472C4">
                <a:shade val="50000"/>
              </a:srgbClr>
            </a:solidFill>
            <a:prstDash val="solid"/>
            <a:miter lim="800000"/>
          </a:ln>
          <a:effectLst>
            <a:softEdge rad="127000"/>
          </a:effectLst>
        </p:spPr>
        <p:txBody>
          <a:bodyPr anchor="ctr"/>
          <a:lstStyle/>
          <a:p>
            <a:pPr algn="ctr" defTabSz="844083">
              <a:defRPr/>
            </a:pPr>
            <a:r>
              <a:rPr kumimoji="0" lang="ja-JP" altLang="en-US" sz="1600" b="1" kern="0" dirty="0">
                <a:solidFill>
                  <a:prstClr val="white"/>
                </a:solidFill>
                <a:effectLst>
                  <a:glow rad="139700">
                    <a:srgbClr val="FFD9FF">
                      <a:alpha val="40000"/>
                    </a:srgbClr>
                  </a:glow>
                </a:effectLst>
                <a:latin typeface="メイリオ" panose="020B0604030504040204" pitchFamily="50" charset="-128"/>
                <a:ea typeface="メイリオ" panose="020B0604030504040204" pitchFamily="50" charset="-128"/>
                <a:cs typeface="メイリオ" panose="020B0604030504040204" pitchFamily="50" charset="-128"/>
              </a:rPr>
              <a:t>論文・報告</a:t>
            </a:r>
            <a:endParaRPr kumimoji="0" lang="en-US" altLang="ja-JP" sz="1600" b="1" kern="0" dirty="0">
              <a:solidFill>
                <a:prstClr val="white"/>
              </a:solidFill>
              <a:effectLst>
                <a:glow rad="139700">
                  <a:srgbClr val="FFD9FF">
                    <a:alpha val="40000"/>
                  </a:srgbClr>
                </a:glow>
              </a:effectLst>
              <a:latin typeface="メイリオ" panose="020B0604030504040204" pitchFamily="50" charset="-128"/>
              <a:ea typeface="メイリオ" panose="020B0604030504040204" pitchFamily="50" charset="-128"/>
              <a:cs typeface="メイリオ" panose="020B0604030504040204" pitchFamily="50" charset="-128"/>
            </a:endParaRPr>
          </a:p>
          <a:p>
            <a:pPr algn="ctr" defTabSz="844083">
              <a:defRPr/>
            </a:pPr>
            <a:r>
              <a:rPr kumimoji="0" lang="ja-JP" altLang="en-US" sz="1600" b="1" kern="0" dirty="0">
                <a:solidFill>
                  <a:prstClr val="white"/>
                </a:solidFill>
                <a:effectLst>
                  <a:glow rad="139700">
                    <a:srgbClr val="FFD9FF">
                      <a:alpha val="40000"/>
                    </a:srgbClr>
                  </a:glow>
                </a:effectLst>
                <a:latin typeface="メイリオ" panose="020B0604030504040204" pitchFamily="50" charset="-128"/>
                <a:ea typeface="メイリオ" panose="020B0604030504040204" pitchFamily="50" charset="-128"/>
                <a:cs typeface="メイリオ" panose="020B0604030504040204" pitchFamily="50" charset="-128"/>
              </a:rPr>
              <a:t>公開講座等</a:t>
            </a:r>
          </a:p>
        </p:txBody>
      </p:sp>
      <p:sp>
        <p:nvSpPr>
          <p:cNvPr id="3" name="スライド番号プレースホルダー 3">
            <a:extLst>
              <a:ext uri="{FF2B5EF4-FFF2-40B4-BE49-F238E27FC236}">
                <a16:creationId xmlns:a16="http://schemas.microsoft.com/office/drawing/2014/main" id="{FD84DC57-74C3-0D47-1B0E-825B33D555F1}"/>
              </a:ext>
            </a:extLst>
          </p:cNvPr>
          <p:cNvSpPr txBox="1">
            <a:spLocks/>
          </p:cNvSpPr>
          <p:nvPr/>
        </p:nvSpPr>
        <p:spPr>
          <a:xfrm>
            <a:off x="11580000" y="6482515"/>
            <a:ext cx="612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117CB161-5635-4FE0-8F62-199AFE67C92D}" type="slidenum">
              <a:rPr lang="ja-JP" altLang="en-US" sz="2000" b="1" smtClean="0">
                <a:solidFill>
                  <a:prstClr val="black"/>
                </a:solidFill>
                <a:latin typeface="M PLUS 1p"/>
                <a:ea typeface="游ゴシック" panose="020B0400000000000000" pitchFamily="50" charset="-128"/>
              </a:rPr>
              <a:pPr>
                <a:defRPr/>
              </a:pPr>
              <a:t>14</a:t>
            </a:fld>
            <a:endParaRPr lang="ja-JP" altLang="en-US" sz="2000" b="1" dirty="0">
              <a:solidFill>
                <a:prstClr val="black"/>
              </a:solidFill>
              <a:latin typeface="M PLUS 1p"/>
              <a:ea typeface="游ゴシック" panose="020B0400000000000000" pitchFamily="50" charset="-128"/>
            </a:endParaRPr>
          </a:p>
        </p:txBody>
      </p:sp>
    </p:spTree>
    <p:extLst>
      <p:ext uri="{BB962C8B-B14F-4D97-AF65-F5344CB8AC3E}">
        <p14:creationId xmlns:p14="http://schemas.microsoft.com/office/powerpoint/2010/main" val="3997645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図表 4">
            <a:extLst>
              <a:ext uri="{FF2B5EF4-FFF2-40B4-BE49-F238E27FC236}">
                <a16:creationId xmlns:a16="http://schemas.microsoft.com/office/drawing/2014/main" id="{DC00A4C3-AFA1-9327-1C5A-84201A432B89}"/>
              </a:ext>
            </a:extLst>
          </p:cNvPr>
          <p:cNvGraphicFramePr/>
          <p:nvPr>
            <p:extLst>
              <p:ext uri="{D42A27DB-BD31-4B8C-83A1-F6EECF244321}">
                <p14:modId xmlns:p14="http://schemas.microsoft.com/office/powerpoint/2010/main" val="3097479974"/>
              </p:ext>
            </p:extLst>
          </p:nvPr>
        </p:nvGraphicFramePr>
        <p:xfrm>
          <a:off x="332352" y="1597982"/>
          <a:ext cx="11574005" cy="51465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9" name="テキスト ボックス 8">
            <a:extLst>
              <a:ext uri="{FF2B5EF4-FFF2-40B4-BE49-F238E27FC236}">
                <a16:creationId xmlns:a16="http://schemas.microsoft.com/office/drawing/2014/main" id="{DE145A28-6233-B5BB-0DF3-FE0D00CA4525}"/>
              </a:ext>
            </a:extLst>
          </p:cNvPr>
          <p:cNvSpPr txBox="1"/>
          <p:nvPr/>
        </p:nvSpPr>
        <p:spPr>
          <a:xfrm>
            <a:off x="2892323" y="474165"/>
            <a:ext cx="6454065" cy="615553"/>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社会の安寧</a:t>
            </a:r>
            <a:endParaRPr kumimoji="1" lang="en-US" altLang="ja-JP" sz="2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対象の健康の保持増進、</a:t>
            </a:r>
            <a:r>
              <a:rPr kumimoji="1" lang="en-US" altLang="ja-JP"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QOL</a:t>
            </a: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の向上、疾病や障害の予防と回復の促進</a:t>
            </a:r>
          </a:p>
        </p:txBody>
      </p:sp>
      <p:sp>
        <p:nvSpPr>
          <p:cNvPr id="10" name="矢印: 上 9">
            <a:extLst>
              <a:ext uri="{FF2B5EF4-FFF2-40B4-BE49-F238E27FC236}">
                <a16:creationId xmlns:a16="http://schemas.microsoft.com/office/drawing/2014/main" id="{C98E67FE-0EE6-7933-BC93-539E36E937D1}"/>
              </a:ext>
            </a:extLst>
          </p:cNvPr>
          <p:cNvSpPr/>
          <p:nvPr/>
        </p:nvSpPr>
        <p:spPr>
          <a:xfrm>
            <a:off x="5355618" y="1098771"/>
            <a:ext cx="1440000" cy="468000"/>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1" name="矢印: ストライプ 10">
            <a:extLst>
              <a:ext uri="{FF2B5EF4-FFF2-40B4-BE49-F238E27FC236}">
                <a16:creationId xmlns:a16="http://schemas.microsoft.com/office/drawing/2014/main" id="{FD925B62-F3ED-7D1F-8D7F-2C12DBF17DCD}"/>
              </a:ext>
            </a:extLst>
          </p:cNvPr>
          <p:cNvSpPr/>
          <p:nvPr/>
        </p:nvSpPr>
        <p:spPr>
          <a:xfrm rot="16200000">
            <a:off x="4137383" y="2669501"/>
            <a:ext cx="3960000" cy="3456000"/>
          </a:xfrm>
          <a:prstGeom prst="stripedRightArrow">
            <a:avLst>
              <a:gd name="adj1" fmla="val 49485"/>
              <a:gd name="adj2" fmla="val 29147"/>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13" name="テキスト ボックス 12">
            <a:extLst>
              <a:ext uri="{FF2B5EF4-FFF2-40B4-BE49-F238E27FC236}">
                <a16:creationId xmlns:a16="http://schemas.microsoft.com/office/drawing/2014/main" id="{59C17AD6-CE60-3E2E-FF8A-C75AEB1C7DB1}"/>
              </a:ext>
            </a:extLst>
          </p:cNvPr>
          <p:cNvSpPr txBox="1"/>
          <p:nvPr/>
        </p:nvSpPr>
        <p:spPr>
          <a:xfrm>
            <a:off x="4993711" y="5001717"/>
            <a:ext cx="2376000"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コアコンピテンシー</a:t>
            </a:r>
          </a:p>
        </p:txBody>
      </p:sp>
      <p:sp>
        <p:nvSpPr>
          <p:cNvPr id="14" name="テキスト ボックス 13">
            <a:extLst>
              <a:ext uri="{FF2B5EF4-FFF2-40B4-BE49-F238E27FC236}">
                <a16:creationId xmlns:a16="http://schemas.microsoft.com/office/drawing/2014/main" id="{24A0B37E-5774-D8E9-C4FB-800109D902F5}"/>
              </a:ext>
            </a:extLst>
          </p:cNvPr>
          <p:cNvSpPr txBox="1"/>
          <p:nvPr/>
        </p:nvSpPr>
        <p:spPr>
          <a:xfrm>
            <a:off x="1386473" y="3823472"/>
            <a:ext cx="9419053" cy="923330"/>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FFEB"/>
                </a:solidFill>
                <a:effectLst/>
                <a:uLnTx/>
                <a:uFillTx/>
                <a:latin typeface="BIZ UDPゴシック" panose="020B0400000000000000" pitchFamily="50" charset="-128"/>
                <a:ea typeface="BIZ UDPゴシック" panose="020B0400000000000000" pitchFamily="50" charset="-128"/>
                <a:cs typeface="+mn-cs"/>
              </a:rPr>
              <a:t>●地域における保健師の保健活動について（保健師活動指針）　</a:t>
            </a:r>
            <a:endParaRPr kumimoji="1" lang="en-US" altLang="ja-JP" sz="1800" b="1" i="0" u="none" strike="noStrike" kern="1200" cap="none" spc="0" normalizeH="0" baseline="0" noProof="0" dirty="0">
              <a:ln>
                <a:noFill/>
              </a:ln>
              <a:solidFill>
                <a:srgbClr val="FFFFEB"/>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FFEB"/>
                </a:solidFill>
                <a:effectLst/>
                <a:uLnTx/>
                <a:uFillTx/>
                <a:latin typeface="BIZ UDPゴシック" panose="020B0400000000000000" pitchFamily="50" charset="-128"/>
                <a:ea typeface="BIZ UDPゴシック" panose="020B0400000000000000" pitchFamily="50" charset="-128"/>
                <a:cs typeface="+mn-cs"/>
              </a:rPr>
              <a:t>●保健師の習熟段階・キャリアラダー　　●各種保健師実践ガイドライン</a:t>
            </a:r>
            <a:endParaRPr kumimoji="1" lang="en-US" altLang="ja-JP" sz="1800" b="1" i="0" u="none" strike="noStrike" kern="1200" cap="none" spc="0" normalizeH="0" baseline="0" noProof="0" dirty="0">
              <a:ln>
                <a:noFill/>
              </a:ln>
              <a:solidFill>
                <a:srgbClr val="FFFFEB"/>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1" i="0" u="none" strike="noStrike" kern="1200" cap="none" spc="0" normalizeH="0" baseline="0" noProof="0" dirty="0">
                <a:ln>
                  <a:noFill/>
                </a:ln>
                <a:solidFill>
                  <a:srgbClr val="FFFFEB"/>
                </a:solidFill>
                <a:effectLst/>
                <a:uLnTx/>
                <a:uFillTx/>
                <a:latin typeface="BIZ UDPゴシック" panose="020B0400000000000000" pitchFamily="50" charset="-128"/>
                <a:ea typeface="BIZ UDPゴシック" panose="020B0400000000000000" pitchFamily="50" charset="-128"/>
                <a:cs typeface="+mn-cs"/>
              </a:rPr>
              <a:t>■保健師教育モデルコアカリキュラム　■指定規則・保健師に求められる実践能力　</a:t>
            </a:r>
          </a:p>
        </p:txBody>
      </p:sp>
      <p:sp>
        <p:nvSpPr>
          <p:cNvPr id="15" name="正方形/長方形 14">
            <a:extLst>
              <a:ext uri="{FF2B5EF4-FFF2-40B4-BE49-F238E27FC236}">
                <a16:creationId xmlns:a16="http://schemas.microsoft.com/office/drawing/2014/main" id="{586E5D7E-2604-6D9B-8A20-168FC9E06FCB}"/>
              </a:ext>
            </a:extLst>
          </p:cNvPr>
          <p:cNvSpPr/>
          <p:nvPr/>
        </p:nvSpPr>
        <p:spPr>
          <a:xfrm>
            <a:off x="0" y="0"/>
            <a:ext cx="12192000" cy="523220"/>
          </a:xfrm>
          <a:prstGeom prst="rect">
            <a:avLst/>
          </a:prstGeom>
          <a:solidFill>
            <a:srgbClr val="FFFFE1"/>
          </a:solid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28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保健師のコアと各種スタンダード、および保健師活動の関連（イメージ）</a:t>
            </a:r>
            <a:endParaRPr kumimoji="0" lang="ja-JP" altLang="en-US" sz="2800" b="1" i="0" u="none" strike="noStrike" kern="1200" cap="none" spc="0" normalizeH="0" baseline="0" noProof="0" dirty="0">
              <a:ln>
                <a:noFill/>
              </a:ln>
              <a:solidFill>
                <a:prstClr val="black"/>
              </a:solidFill>
              <a:effectLst/>
              <a:uLnTx/>
              <a:uFillTx/>
              <a:latin typeface="Calibri"/>
              <a:ea typeface="ＭＳ Ｐゴシック"/>
              <a:cs typeface="+mn-cs"/>
            </a:endParaRPr>
          </a:p>
        </p:txBody>
      </p:sp>
      <p:sp>
        <p:nvSpPr>
          <p:cNvPr id="3" name="テキスト ボックス 2">
            <a:extLst>
              <a:ext uri="{FF2B5EF4-FFF2-40B4-BE49-F238E27FC236}">
                <a16:creationId xmlns:a16="http://schemas.microsoft.com/office/drawing/2014/main" id="{961AC4DA-D8AD-227C-3E9B-5A5EEB2116BA}"/>
              </a:ext>
            </a:extLst>
          </p:cNvPr>
          <p:cNvSpPr txBox="1"/>
          <p:nvPr/>
        </p:nvSpPr>
        <p:spPr>
          <a:xfrm>
            <a:off x="5115631" y="5916224"/>
            <a:ext cx="2376000" cy="40011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コ</a:t>
            </a:r>
            <a:r>
              <a:rPr kumimoji="1" lang="en-US" altLang="ja-JP"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 </a:t>
            </a:r>
            <a:r>
              <a:rPr kumimoji="1" lang="ja-JP" altLang="en-US" sz="2000" b="1" i="0" u="none" strike="noStrike" kern="1200" cap="none" spc="0" normalizeH="0" baseline="0" noProof="0" dirty="0">
                <a:ln>
                  <a:noFill/>
                </a:ln>
                <a:solidFill>
                  <a:prstClr val="white"/>
                </a:solidFill>
                <a:effectLst/>
                <a:uLnTx/>
                <a:uFillTx/>
                <a:latin typeface="BIZ UDPゴシック" panose="020B0400000000000000" pitchFamily="50" charset="-128"/>
                <a:ea typeface="BIZ UDPゴシック" panose="020B0400000000000000" pitchFamily="50" charset="-128"/>
                <a:cs typeface="+mn-cs"/>
              </a:rPr>
              <a:t>ア バ リ ュ ー</a:t>
            </a:r>
          </a:p>
        </p:txBody>
      </p:sp>
      <p:sp>
        <p:nvSpPr>
          <p:cNvPr id="2" name="テキスト ボックス 1">
            <a:extLst>
              <a:ext uri="{FF2B5EF4-FFF2-40B4-BE49-F238E27FC236}">
                <a16:creationId xmlns:a16="http://schemas.microsoft.com/office/drawing/2014/main" id="{E16E979A-5D96-C308-EEBC-926D136167C7}"/>
              </a:ext>
            </a:extLst>
          </p:cNvPr>
          <p:cNvSpPr txBox="1"/>
          <p:nvPr/>
        </p:nvSpPr>
        <p:spPr>
          <a:xfrm>
            <a:off x="10516431" y="6601419"/>
            <a:ext cx="1246465" cy="246221"/>
          </a:xfrm>
          <a:prstGeom prst="rect">
            <a:avLst/>
          </a:prstGeom>
          <a:noFill/>
        </p:spPr>
        <p:txBody>
          <a:bodyPr wrap="square">
            <a:spAutoFit/>
          </a:bodyPr>
          <a:lstStyle/>
          <a:p>
            <a:pPr>
              <a:defRPr/>
            </a:pPr>
            <a:r>
              <a:rPr lang="en-US" altLang="ja-JP" sz="1000" dirty="0">
                <a:solidFill>
                  <a:prstClr val="black"/>
                </a:solidFill>
                <a:latin typeface="游ゴシック" panose="020F0502020204030204"/>
              </a:rPr>
              <a:t>2024.12.</a:t>
            </a:r>
            <a:r>
              <a:rPr lang="ja-JP" altLang="en-US" sz="1000" dirty="0">
                <a:solidFill>
                  <a:prstClr val="black"/>
                </a:solidFill>
                <a:latin typeface="游ゴシック" panose="020F0502020204030204"/>
              </a:rPr>
              <a:t> 岡本作成</a:t>
            </a:r>
            <a:endParaRPr lang="en-US" altLang="ja-JP" sz="1000" dirty="0">
              <a:solidFill>
                <a:prstClr val="black"/>
              </a:solidFill>
              <a:latin typeface="游ゴシック" panose="020F0502020204030204"/>
            </a:endParaRPr>
          </a:p>
        </p:txBody>
      </p:sp>
      <p:sp>
        <p:nvSpPr>
          <p:cNvPr id="6" name="スライド番号プレースホルダー 3">
            <a:extLst>
              <a:ext uri="{FF2B5EF4-FFF2-40B4-BE49-F238E27FC236}">
                <a16:creationId xmlns:a16="http://schemas.microsoft.com/office/drawing/2014/main" id="{CF6F9A88-BBE0-F73C-D799-02B2C28C52EB}"/>
              </a:ext>
            </a:extLst>
          </p:cNvPr>
          <p:cNvSpPr txBox="1">
            <a:spLocks/>
          </p:cNvSpPr>
          <p:nvPr/>
        </p:nvSpPr>
        <p:spPr>
          <a:xfrm>
            <a:off x="11580000" y="6482515"/>
            <a:ext cx="612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117CB161-5635-4FE0-8F62-199AFE67C92D}" type="slidenum">
              <a:rPr lang="ja-JP" altLang="en-US" sz="2000" b="1" smtClean="0">
                <a:solidFill>
                  <a:prstClr val="black"/>
                </a:solidFill>
                <a:latin typeface="M PLUS 1p"/>
              </a:rPr>
              <a:pPr>
                <a:defRPr/>
              </a:pPr>
              <a:t>15</a:t>
            </a:fld>
            <a:endParaRPr lang="ja-JP" altLang="en-US" sz="2000" b="1" dirty="0">
              <a:solidFill>
                <a:prstClr val="black"/>
              </a:solidFill>
              <a:latin typeface="M PLUS 1p"/>
            </a:endParaRPr>
          </a:p>
        </p:txBody>
      </p:sp>
    </p:spTree>
    <p:extLst>
      <p:ext uri="{BB962C8B-B14F-4D97-AF65-F5344CB8AC3E}">
        <p14:creationId xmlns:p14="http://schemas.microsoft.com/office/powerpoint/2010/main" val="11071760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EAA7EC68-E2A8-89F9-29AB-49F9EAB1DCD5}"/>
              </a:ext>
            </a:extLst>
          </p:cNvPr>
          <p:cNvSpPr>
            <a:spLocks noGrp="1"/>
          </p:cNvSpPr>
          <p:nvPr>
            <p:ph type="title"/>
          </p:nvPr>
        </p:nvSpPr>
        <p:spPr>
          <a:xfrm>
            <a:off x="0" y="0"/>
            <a:ext cx="12292836" cy="453656"/>
          </a:xfrm>
          <a:solidFill>
            <a:schemeClr val="accent6">
              <a:lumMod val="20000"/>
              <a:lumOff val="80000"/>
            </a:schemeClr>
          </a:solidFill>
        </p:spPr>
        <p:txBody>
          <a:bodyPr anchor="ctr">
            <a:noAutofit/>
          </a:bodyPr>
          <a:lstStyle/>
          <a:p>
            <a:r>
              <a:rPr lang="ja-JP" altLang="en-US" sz="2800" dirty="0">
                <a:latin typeface="BIZ UDPゴシック" panose="020B0400000000000000" pitchFamily="50" charset="-128"/>
                <a:ea typeface="BIZ UDPゴシック" panose="020B0400000000000000" pitchFamily="50" charset="-128"/>
              </a:rPr>
              <a:t>保健師関連団体の全体像　</a:t>
            </a:r>
            <a:r>
              <a:rPr lang="ja-JP" altLang="en-US" sz="2400" i="1" dirty="0">
                <a:latin typeface="BIZ UDPゴシック" panose="020B0400000000000000" pitchFamily="50" charset="-128"/>
                <a:ea typeface="BIZ UDPゴシック" panose="020B0400000000000000" pitchFamily="50" charset="-128"/>
              </a:rPr>
              <a:t>➡ コアの明確化は保健師の総意の第一歩。歩み続けよう！</a:t>
            </a:r>
          </a:p>
        </p:txBody>
      </p:sp>
      <p:grpSp>
        <p:nvGrpSpPr>
          <p:cNvPr id="90" name="グループ化 89">
            <a:extLst>
              <a:ext uri="{FF2B5EF4-FFF2-40B4-BE49-F238E27FC236}">
                <a16:creationId xmlns:a16="http://schemas.microsoft.com/office/drawing/2014/main" id="{BC319704-2D5B-EF5B-BB88-E4BB158CA378}"/>
              </a:ext>
            </a:extLst>
          </p:cNvPr>
          <p:cNvGrpSpPr/>
          <p:nvPr/>
        </p:nvGrpSpPr>
        <p:grpSpPr>
          <a:xfrm>
            <a:off x="9542453" y="586030"/>
            <a:ext cx="2078782" cy="1554907"/>
            <a:chOff x="9542453" y="586030"/>
            <a:chExt cx="2078782" cy="1554907"/>
          </a:xfrm>
        </p:grpSpPr>
        <p:sp>
          <p:nvSpPr>
            <p:cNvPr id="82" name="タイトル 3">
              <a:extLst>
                <a:ext uri="{FF2B5EF4-FFF2-40B4-BE49-F238E27FC236}">
                  <a16:creationId xmlns:a16="http://schemas.microsoft.com/office/drawing/2014/main" id="{CD61366C-3E27-6079-52B8-0D2E6A74427F}"/>
                </a:ext>
              </a:extLst>
            </p:cNvPr>
            <p:cNvSpPr txBox="1">
              <a:spLocks/>
            </p:cNvSpPr>
            <p:nvPr/>
          </p:nvSpPr>
          <p:spPr>
            <a:xfrm>
              <a:off x="9542453" y="1046791"/>
              <a:ext cx="2078782" cy="315432"/>
            </a:xfrm>
            <a:prstGeom prst="rect">
              <a:avLst/>
            </a:prstGeom>
            <a:solidFill>
              <a:srgbClr val="F0E1FF"/>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文部科学省</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sp>
          <p:nvSpPr>
            <p:cNvPr id="83" name="タイトル 3">
              <a:extLst>
                <a:ext uri="{FF2B5EF4-FFF2-40B4-BE49-F238E27FC236}">
                  <a16:creationId xmlns:a16="http://schemas.microsoft.com/office/drawing/2014/main" id="{165126F0-253A-491C-97F5-8F928781F918}"/>
                </a:ext>
              </a:extLst>
            </p:cNvPr>
            <p:cNvSpPr txBox="1">
              <a:spLocks/>
            </p:cNvSpPr>
            <p:nvPr/>
          </p:nvSpPr>
          <p:spPr>
            <a:xfrm>
              <a:off x="9542453" y="1515340"/>
              <a:ext cx="2078782" cy="315432"/>
            </a:xfrm>
            <a:prstGeom prst="rect">
              <a:avLst/>
            </a:prstGeom>
            <a:solidFill>
              <a:srgbClr val="F0E1FF"/>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厚生労働省</a:t>
              </a:r>
              <a:endPar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sp>
          <p:nvSpPr>
            <p:cNvPr id="84" name="タイトル 3">
              <a:extLst>
                <a:ext uri="{FF2B5EF4-FFF2-40B4-BE49-F238E27FC236}">
                  <a16:creationId xmlns:a16="http://schemas.microsoft.com/office/drawing/2014/main" id="{6F04B54D-B6E4-B55D-B62B-B2E8B2614FFA}"/>
                </a:ext>
              </a:extLst>
            </p:cNvPr>
            <p:cNvSpPr txBox="1">
              <a:spLocks/>
            </p:cNvSpPr>
            <p:nvPr/>
          </p:nvSpPr>
          <p:spPr>
            <a:xfrm>
              <a:off x="10134746" y="1825505"/>
              <a:ext cx="1459707" cy="315432"/>
            </a:xfrm>
            <a:prstGeom prst="rect">
              <a:avLst/>
            </a:prstGeom>
            <a:solidFill>
              <a:srgbClr val="F0E1FF"/>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1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国立保健医療科学院</a:t>
              </a:r>
            </a:p>
          </p:txBody>
        </p:sp>
        <p:sp>
          <p:nvSpPr>
            <p:cNvPr id="89" name="四角形: 角を丸くする 88">
              <a:extLst>
                <a:ext uri="{FF2B5EF4-FFF2-40B4-BE49-F238E27FC236}">
                  <a16:creationId xmlns:a16="http://schemas.microsoft.com/office/drawing/2014/main" id="{C4CAE927-AEB6-9CAD-698F-E9B65D2D1897}"/>
                </a:ext>
              </a:extLst>
            </p:cNvPr>
            <p:cNvSpPr/>
            <p:nvPr/>
          </p:nvSpPr>
          <p:spPr>
            <a:xfrm>
              <a:off x="9542453" y="586030"/>
              <a:ext cx="2052000" cy="315432"/>
            </a:xfrm>
            <a:prstGeom prst="roundRect">
              <a:avLst/>
            </a:prstGeom>
            <a:solidFill>
              <a:srgbClr val="7030A0"/>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国</a:t>
              </a:r>
            </a:p>
          </p:txBody>
        </p:sp>
      </p:grpSp>
      <p:sp>
        <p:nvSpPr>
          <p:cNvPr id="30" name="テキスト ボックス 29">
            <a:extLst>
              <a:ext uri="{FF2B5EF4-FFF2-40B4-BE49-F238E27FC236}">
                <a16:creationId xmlns:a16="http://schemas.microsoft.com/office/drawing/2014/main" id="{999D0240-2356-CA37-1760-6B7ED93A777F}"/>
              </a:ext>
            </a:extLst>
          </p:cNvPr>
          <p:cNvSpPr txBox="1"/>
          <p:nvPr/>
        </p:nvSpPr>
        <p:spPr>
          <a:xfrm>
            <a:off x="10312400" y="6611256"/>
            <a:ext cx="1282053" cy="236383"/>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2024.10.</a:t>
            </a:r>
            <a:r>
              <a:rPr kumimoji="1" lang="ja-JP" altLang="en-US"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rPr>
              <a:t> 大森･岡本</a:t>
            </a:r>
            <a:endParaRPr kumimoji="1" lang="en-US" altLang="ja-JP" sz="900" b="0" i="0" u="none" strike="noStrike" kern="1200" cap="none" spc="0" normalizeH="0" baseline="0" noProof="0" dirty="0">
              <a:ln>
                <a:noFill/>
              </a:ln>
              <a:solidFill>
                <a:prstClr val="black"/>
              </a:solidFill>
              <a:effectLst/>
              <a:uLnTx/>
              <a:uFillTx/>
              <a:latin typeface="游ゴシック" panose="020F0502020204030204"/>
              <a:ea typeface="游ゴシック" panose="020B0400000000000000" pitchFamily="50" charset="-128"/>
              <a:cs typeface="+mn-cs"/>
            </a:endParaRPr>
          </a:p>
        </p:txBody>
      </p:sp>
      <p:grpSp>
        <p:nvGrpSpPr>
          <p:cNvPr id="94" name="グループ化 93">
            <a:extLst>
              <a:ext uri="{FF2B5EF4-FFF2-40B4-BE49-F238E27FC236}">
                <a16:creationId xmlns:a16="http://schemas.microsoft.com/office/drawing/2014/main" id="{07A6D328-0227-2549-0ECC-92F82B252C8E}"/>
              </a:ext>
            </a:extLst>
          </p:cNvPr>
          <p:cNvGrpSpPr/>
          <p:nvPr/>
        </p:nvGrpSpPr>
        <p:grpSpPr>
          <a:xfrm>
            <a:off x="-1" y="584070"/>
            <a:ext cx="9419362" cy="1714583"/>
            <a:chOff x="-1" y="584070"/>
            <a:chExt cx="9419362" cy="1714583"/>
          </a:xfrm>
        </p:grpSpPr>
        <p:grpSp>
          <p:nvGrpSpPr>
            <p:cNvPr id="48" name="グループ化 47">
              <a:extLst>
                <a:ext uri="{FF2B5EF4-FFF2-40B4-BE49-F238E27FC236}">
                  <a16:creationId xmlns:a16="http://schemas.microsoft.com/office/drawing/2014/main" id="{FA28A6D3-157E-06F2-D81A-70F9262D1D9C}"/>
                </a:ext>
              </a:extLst>
            </p:cNvPr>
            <p:cNvGrpSpPr/>
            <p:nvPr/>
          </p:nvGrpSpPr>
          <p:grpSpPr>
            <a:xfrm>
              <a:off x="-1" y="584070"/>
              <a:ext cx="8939038" cy="1714583"/>
              <a:chOff x="-1" y="584070"/>
              <a:chExt cx="8939038" cy="1714583"/>
            </a:xfrm>
          </p:grpSpPr>
          <p:grpSp>
            <p:nvGrpSpPr>
              <p:cNvPr id="38" name="グループ化 37">
                <a:extLst>
                  <a:ext uri="{FF2B5EF4-FFF2-40B4-BE49-F238E27FC236}">
                    <a16:creationId xmlns:a16="http://schemas.microsoft.com/office/drawing/2014/main" id="{DFF9179C-D27B-6965-DD10-FBFCC5342ABC}"/>
                  </a:ext>
                </a:extLst>
              </p:cNvPr>
              <p:cNvGrpSpPr/>
              <p:nvPr/>
            </p:nvGrpSpPr>
            <p:grpSpPr>
              <a:xfrm>
                <a:off x="-1" y="584070"/>
                <a:ext cx="8939038" cy="1714583"/>
                <a:chOff x="-1" y="584070"/>
                <a:chExt cx="8939038" cy="1714583"/>
              </a:xfrm>
            </p:grpSpPr>
            <p:sp>
              <p:nvSpPr>
                <p:cNvPr id="14" name="タイトル 3">
                  <a:extLst>
                    <a:ext uri="{FF2B5EF4-FFF2-40B4-BE49-F238E27FC236}">
                      <a16:creationId xmlns:a16="http://schemas.microsoft.com/office/drawing/2014/main" id="{B22E5E7F-8073-A5D1-86A4-C591D2BA7CAE}"/>
                    </a:ext>
                  </a:extLst>
                </p:cNvPr>
                <p:cNvSpPr txBox="1">
                  <a:spLocks/>
                </p:cNvSpPr>
                <p:nvPr/>
              </p:nvSpPr>
              <p:spPr>
                <a:xfrm>
                  <a:off x="4622176" y="1983221"/>
                  <a:ext cx="3205715" cy="315432"/>
                </a:xfrm>
                <a:prstGeom prst="rect">
                  <a:avLst/>
                </a:prstGeom>
                <a:solidFill>
                  <a:srgbClr val="CCFFFF"/>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公社）産衛学会 産業保健看護部会</a:t>
                  </a:r>
                </a:p>
              </p:txBody>
            </p:sp>
            <p:sp>
              <p:nvSpPr>
                <p:cNvPr id="19" name="タイトル 3">
                  <a:extLst>
                    <a:ext uri="{FF2B5EF4-FFF2-40B4-BE49-F238E27FC236}">
                      <a16:creationId xmlns:a16="http://schemas.microsoft.com/office/drawing/2014/main" id="{7BA7E45A-12CD-76B7-4C50-C67C786E574D}"/>
                    </a:ext>
                  </a:extLst>
                </p:cNvPr>
                <p:cNvSpPr txBox="1">
                  <a:spLocks/>
                </p:cNvSpPr>
                <p:nvPr/>
              </p:nvSpPr>
              <p:spPr>
                <a:xfrm>
                  <a:off x="4624647" y="1520550"/>
                  <a:ext cx="3205715" cy="315432"/>
                </a:xfrm>
                <a:prstGeom prst="rect">
                  <a:avLst/>
                </a:prstGeom>
                <a:solidFill>
                  <a:srgbClr val="CCFFFF"/>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一社）公衛学会 </a:t>
                  </a:r>
                  <a:r>
                    <a:rPr kumimoji="1" lang="ja-JP" altLang="en-US"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公看のあり方に関する委員会</a:t>
                  </a:r>
                </a:p>
              </p:txBody>
            </p:sp>
            <p:sp>
              <p:nvSpPr>
                <p:cNvPr id="21" name="タイトル 3">
                  <a:extLst>
                    <a:ext uri="{FF2B5EF4-FFF2-40B4-BE49-F238E27FC236}">
                      <a16:creationId xmlns:a16="http://schemas.microsoft.com/office/drawing/2014/main" id="{F9C9A09C-C825-BB96-5111-D0876CA9C090}"/>
                    </a:ext>
                  </a:extLst>
                </p:cNvPr>
                <p:cNvSpPr txBox="1">
                  <a:spLocks/>
                </p:cNvSpPr>
                <p:nvPr/>
              </p:nvSpPr>
              <p:spPr>
                <a:xfrm>
                  <a:off x="1785318" y="1978260"/>
                  <a:ext cx="2661683" cy="315432"/>
                </a:xfrm>
                <a:prstGeom prst="rect">
                  <a:avLst/>
                </a:prstGeom>
                <a:solidFill>
                  <a:srgbClr val="CCFFFF"/>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一財）日本公衆衛生協会</a:t>
                  </a:r>
                  <a:endPar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全国衛生部長会　全国保健所長会</a:t>
                  </a:r>
                </a:p>
              </p:txBody>
            </p:sp>
            <p:grpSp>
              <p:nvGrpSpPr>
                <p:cNvPr id="35" name="グループ化 34">
                  <a:extLst>
                    <a:ext uri="{FF2B5EF4-FFF2-40B4-BE49-F238E27FC236}">
                      <a16:creationId xmlns:a16="http://schemas.microsoft.com/office/drawing/2014/main" id="{1F7BC19C-318E-B3DF-3D76-0F952644F130}"/>
                    </a:ext>
                  </a:extLst>
                </p:cNvPr>
                <p:cNvGrpSpPr/>
                <p:nvPr/>
              </p:nvGrpSpPr>
              <p:grpSpPr>
                <a:xfrm>
                  <a:off x="1576205" y="584070"/>
                  <a:ext cx="7362832" cy="320226"/>
                  <a:chOff x="1384820" y="796716"/>
                  <a:chExt cx="7362832" cy="320226"/>
                </a:xfrm>
              </p:grpSpPr>
              <p:sp>
                <p:nvSpPr>
                  <p:cNvPr id="24" name="四角形: 角を丸くする 23">
                    <a:extLst>
                      <a:ext uri="{FF2B5EF4-FFF2-40B4-BE49-F238E27FC236}">
                        <a16:creationId xmlns:a16="http://schemas.microsoft.com/office/drawing/2014/main" id="{760071B4-02D5-038D-8D6B-54AB1E4E847D}"/>
                      </a:ext>
                    </a:extLst>
                  </p:cNvPr>
                  <p:cNvSpPr/>
                  <p:nvPr/>
                </p:nvSpPr>
                <p:spPr>
                  <a:xfrm>
                    <a:off x="6695652" y="801510"/>
                    <a:ext cx="2052000" cy="315432"/>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教育</a:t>
                    </a:r>
                  </a:p>
                </p:txBody>
              </p:sp>
              <p:sp>
                <p:nvSpPr>
                  <p:cNvPr id="25" name="四角形: 角を丸くする 24">
                    <a:extLst>
                      <a:ext uri="{FF2B5EF4-FFF2-40B4-BE49-F238E27FC236}">
                        <a16:creationId xmlns:a16="http://schemas.microsoft.com/office/drawing/2014/main" id="{7F41B0BA-A0C9-6061-C8FB-33B7077EBF40}"/>
                      </a:ext>
                    </a:extLst>
                  </p:cNvPr>
                  <p:cNvSpPr/>
                  <p:nvPr/>
                </p:nvSpPr>
                <p:spPr>
                  <a:xfrm>
                    <a:off x="4040236" y="799777"/>
                    <a:ext cx="2052000" cy="315432"/>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学術研究</a:t>
                    </a:r>
                  </a:p>
                </p:txBody>
              </p:sp>
              <p:sp>
                <p:nvSpPr>
                  <p:cNvPr id="26" name="四角形: 角を丸くする 25">
                    <a:extLst>
                      <a:ext uri="{FF2B5EF4-FFF2-40B4-BE49-F238E27FC236}">
                        <a16:creationId xmlns:a16="http://schemas.microsoft.com/office/drawing/2014/main" id="{FCADFEA4-60BF-5E28-59E9-4F977691FBE8}"/>
                      </a:ext>
                    </a:extLst>
                  </p:cNvPr>
                  <p:cNvSpPr/>
                  <p:nvPr/>
                </p:nvSpPr>
                <p:spPr>
                  <a:xfrm>
                    <a:off x="1384820" y="796716"/>
                    <a:ext cx="2052000" cy="315432"/>
                  </a:xfrm>
                  <a:prstGeom prst="roundRect">
                    <a:avLst/>
                  </a:prstGeom>
                  <a:solidFill>
                    <a:schemeClr val="accent1"/>
                  </a:solidFill>
                  <a:ln>
                    <a:noFill/>
                  </a:ln>
                </p:spPr>
                <p:style>
                  <a:lnRef idx="0">
                    <a:scrgbClr r="0" g="0" b="0"/>
                  </a:lnRef>
                  <a:fillRef idx="0">
                    <a:scrgbClr r="0" g="0" b="0"/>
                  </a:fillRef>
                  <a:effectRef idx="0">
                    <a:scrgbClr r="0" g="0" b="0"/>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rPr>
                      <a:t>実践</a:t>
                    </a:r>
                  </a:p>
                </p:txBody>
              </p:sp>
            </p:grpSp>
            <p:sp>
              <p:nvSpPr>
                <p:cNvPr id="36" name="タイトル 3">
                  <a:extLst>
                    <a:ext uri="{FF2B5EF4-FFF2-40B4-BE49-F238E27FC236}">
                      <a16:creationId xmlns:a16="http://schemas.microsoft.com/office/drawing/2014/main" id="{9CF4D0E1-1CE7-C54D-2D4D-7256DF9D2778}"/>
                    </a:ext>
                  </a:extLst>
                </p:cNvPr>
                <p:cNvSpPr txBox="1">
                  <a:spLocks/>
                </p:cNvSpPr>
                <p:nvPr/>
              </p:nvSpPr>
              <p:spPr>
                <a:xfrm>
                  <a:off x="-1" y="1052851"/>
                  <a:ext cx="1202209" cy="315432"/>
                </a:xfrm>
                <a:prstGeom prst="rect">
                  <a:avLst/>
                </a:prstGeom>
                <a:solidFill>
                  <a:srgbClr val="66FFFF"/>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公衆衛生系</a:t>
                  </a:r>
                </a:p>
              </p:txBody>
            </p:sp>
            <p:sp>
              <p:nvSpPr>
                <p:cNvPr id="8" name="タイトル 3">
                  <a:extLst>
                    <a:ext uri="{FF2B5EF4-FFF2-40B4-BE49-F238E27FC236}">
                      <a16:creationId xmlns:a16="http://schemas.microsoft.com/office/drawing/2014/main" id="{79007150-34E6-67A3-708D-ABF60DC1CA35}"/>
                    </a:ext>
                  </a:extLst>
                </p:cNvPr>
                <p:cNvSpPr txBox="1">
                  <a:spLocks/>
                </p:cNvSpPr>
                <p:nvPr/>
              </p:nvSpPr>
              <p:spPr>
                <a:xfrm>
                  <a:off x="4622176" y="1042859"/>
                  <a:ext cx="3489091" cy="315432"/>
                </a:xfrm>
                <a:prstGeom prst="rect">
                  <a:avLst/>
                </a:prstGeom>
                <a:solidFill>
                  <a:srgbClr val="CCFFFF"/>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zh-TW"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全国公衆衛生関連学協会連絡協議会</a:t>
                  </a: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30</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学協会</a:t>
                  </a:r>
                </a:p>
              </p:txBody>
            </p:sp>
          </p:grpSp>
          <p:sp>
            <p:nvSpPr>
              <p:cNvPr id="33" name="タイトル 3">
                <a:extLst>
                  <a:ext uri="{FF2B5EF4-FFF2-40B4-BE49-F238E27FC236}">
                    <a16:creationId xmlns:a16="http://schemas.microsoft.com/office/drawing/2014/main" id="{BA41248B-9EBA-59A8-AD82-39D891EAA644}"/>
                  </a:ext>
                </a:extLst>
              </p:cNvPr>
              <p:cNvSpPr txBox="1">
                <a:spLocks/>
              </p:cNvSpPr>
              <p:nvPr/>
            </p:nvSpPr>
            <p:spPr>
              <a:xfrm>
                <a:off x="2285200" y="1063855"/>
                <a:ext cx="2161801" cy="315432"/>
              </a:xfrm>
              <a:prstGeom prst="rect">
                <a:avLst/>
              </a:prstGeom>
              <a:solidFill>
                <a:srgbClr val="CCFFFF"/>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APHA</a:t>
                </a:r>
                <a:endPar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sp>
            <p:nvSpPr>
              <p:cNvPr id="47" name="タイトル 3">
                <a:extLst>
                  <a:ext uri="{FF2B5EF4-FFF2-40B4-BE49-F238E27FC236}">
                    <a16:creationId xmlns:a16="http://schemas.microsoft.com/office/drawing/2014/main" id="{227DABB6-AB8C-6924-2D6B-D02757A64C55}"/>
                  </a:ext>
                </a:extLst>
              </p:cNvPr>
              <p:cNvSpPr txBox="1">
                <a:spLocks/>
              </p:cNvSpPr>
              <p:nvPr/>
            </p:nvSpPr>
            <p:spPr>
              <a:xfrm>
                <a:off x="1496755" y="1523382"/>
                <a:ext cx="2950246" cy="315432"/>
              </a:xfrm>
              <a:prstGeom prst="rect">
                <a:avLst/>
              </a:prstGeom>
              <a:solidFill>
                <a:srgbClr val="CCFFFF"/>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zh-TW" altLang="en-US" sz="10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全国保健所管理栄養士会等</a:t>
                </a:r>
                <a:r>
                  <a:rPr kumimoji="1" lang="zh-TW"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関連職能団体</a:t>
                </a:r>
              </a:p>
            </p:txBody>
          </p:sp>
        </p:grpSp>
        <p:sp>
          <p:nvSpPr>
            <p:cNvPr id="91" name="タイトル 3">
              <a:extLst>
                <a:ext uri="{FF2B5EF4-FFF2-40B4-BE49-F238E27FC236}">
                  <a16:creationId xmlns:a16="http://schemas.microsoft.com/office/drawing/2014/main" id="{95CC4528-AB51-7469-51ED-BEC43CDAC0C8}"/>
                </a:ext>
              </a:extLst>
            </p:cNvPr>
            <p:cNvSpPr txBox="1">
              <a:spLocks/>
            </p:cNvSpPr>
            <p:nvPr/>
          </p:nvSpPr>
          <p:spPr>
            <a:xfrm>
              <a:off x="7979361" y="1505017"/>
              <a:ext cx="1440000" cy="315432"/>
            </a:xfrm>
            <a:prstGeom prst="rect">
              <a:avLst/>
            </a:prstGeom>
            <a:solidFill>
              <a:srgbClr val="CCFFFF"/>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CLBAPHP</a:t>
              </a:r>
              <a:endPar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grpSp>
      <p:grpSp>
        <p:nvGrpSpPr>
          <p:cNvPr id="93" name="グループ化 92">
            <a:extLst>
              <a:ext uri="{FF2B5EF4-FFF2-40B4-BE49-F238E27FC236}">
                <a16:creationId xmlns:a16="http://schemas.microsoft.com/office/drawing/2014/main" id="{FC478715-BE91-2F09-CECC-69C6FDA8029D}"/>
              </a:ext>
            </a:extLst>
          </p:cNvPr>
          <p:cNvGrpSpPr/>
          <p:nvPr/>
        </p:nvGrpSpPr>
        <p:grpSpPr>
          <a:xfrm>
            <a:off x="-1" y="2163379"/>
            <a:ext cx="11752522" cy="4617608"/>
            <a:chOff x="-1" y="2163379"/>
            <a:chExt cx="11752522" cy="4617608"/>
          </a:xfrm>
        </p:grpSpPr>
        <p:grpSp>
          <p:nvGrpSpPr>
            <p:cNvPr id="49" name="グループ化 48">
              <a:extLst>
                <a:ext uri="{FF2B5EF4-FFF2-40B4-BE49-F238E27FC236}">
                  <a16:creationId xmlns:a16="http://schemas.microsoft.com/office/drawing/2014/main" id="{2A61DD23-B9EC-3815-7085-4369F6BFDB59}"/>
                </a:ext>
              </a:extLst>
            </p:cNvPr>
            <p:cNvGrpSpPr/>
            <p:nvPr/>
          </p:nvGrpSpPr>
          <p:grpSpPr>
            <a:xfrm>
              <a:off x="-1" y="2163379"/>
              <a:ext cx="11752522" cy="4617608"/>
              <a:chOff x="-1" y="2163379"/>
              <a:chExt cx="11752522" cy="4617608"/>
            </a:xfrm>
          </p:grpSpPr>
          <p:grpSp>
            <p:nvGrpSpPr>
              <p:cNvPr id="34" name="グループ化 33">
                <a:extLst>
                  <a:ext uri="{FF2B5EF4-FFF2-40B4-BE49-F238E27FC236}">
                    <a16:creationId xmlns:a16="http://schemas.microsoft.com/office/drawing/2014/main" id="{BC0C54DD-9FB1-DD7D-CA98-687271463576}"/>
                  </a:ext>
                </a:extLst>
              </p:cNvPr>
              <p:cNvGrpSpPr/>
              <p:nvPr/>
            </p:nvGrpSpPr>
            <p:grpSpPr>
              <a:xfrm>
                <a:off x="0" y="2163379"/>
                <a:ext cx="11752521" cy="4176267"/>
                <a:chOff x="0" y="1916731"/>
                <a:chExt cx="11752521" cy="4176267"/>
              </a:xfrm>
            </p:grpSpPr>
            <p:sp>
              <p:nvSpPr>
                <p:cNvPr id="15" name="タイトル 3">
                  <a:extLst>
                    <a:ext uri="{FF2B5EF4-FFF2-40B4-BE49-F238E27FC236}">
                      <a16:creationId xmlns:a16="http://schemas.microsoft.com/office/drawing/2014/main" id="{A326F82C-188E-1113-B3E9-DA0AED458000}"/>
                    </a:ext>
                  </a:extLst>
                </p:cNvPr>
                <p:cNvSpPr txBox="1">
                  <a:spLocks/>
                </p:cNvSpPr>
                <p:nvPr/>
              </p:nvSpPr>
              <p:spPr>
                <a:xfrm>
                  <a:off x="7674194" y="5777566"/>
                  <a:ext cx="2860159" cy="315432"/>
                </a:xfrm>
                <a:prstGeom prst="rect">
                  <a:avLst/>
                </a:prstGeom>
                <a:solidFill>
                  <a:schemeClr val="accent2">
                    <a:lumMod val="40000"/>
                    <a:lumOff val="6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一社）日本看護系大学協議会</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JANPU</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　</a:t>
                  </a: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299</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校</a:t>
                  </a:r>
                </a:p>
              </p:txBody>
            </p:sp>
            <p:sp>
              <p:nvSpPr>
                <p:cNvPr id="17" name="タイトル 3">
                  <a:extLst>
                    <a:ext uri="{FF2B5EF4-FFF2-40B4-BE49-F238E27FC236}">
                      <a16:creationId xmlns:a16="http://schemas.microsoft.com/office/drawing/2014/main" id="{0AA85AEB-986D-448E-0BC4-CAD1F3AF8D49}"/>
                    </a:ext>
                  </a:extLst>
                </p:cNvPr>
                <p:cNvSpPr txBox="1">
                  <a:spLocks/>
                </p:cNvSpPr>
                <p:nvPr/>
              </p:nvSpPr>
              <p:spPr>
                <a:xfrm>
                  <a:off x="4580865" y="5777566"/>
                  <a:ext cx="2762692" cy="315432"/>
                </a:xfrm>
                <a:prstGeom prst="rect">
                  <a:avLst/>
                </a:prstGeom>
                <a:solidFill>
                  <a:schemeClr val="accent2">
                    <a:lumMod val="40000"/>
                    <a:lumOff val="6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一社）日本看護系学会協議会</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JANA</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　</a:t>
                  </a: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49</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学会</a:t>
                  </a:r>
                </a:p>
              </p:txBody>
            </p:sp>
            <p:sp>
              <p:nvSpPr>
                <p:cNvPr id="22" name="タイトル 3">
                  <a:extLst>
                    <a:ext uri="{FF2B5EF4-FFF2-40B4-BE49-F238E27FC236}">
                      <a16:creationId xmlns:a16="http://schemas.microsoft.com/office/drawing/2014/main" id="{91F2BCB4-63AA-BAB2-4BC5-762D83C70F09}"/>
                    </a:ext>
                  </a:extLst>
                </p:cNvPr>
                <p:cNvSpPr txBox="1">
                  <a:spLocks/>
                </p:cNvSpPr>
                <p:nvPr/>
              </p:nvSpPr>
              <p:spPr>
                <a:xfrm>
                  <a:off x="2069820" y="5041386"/>
                  <a:ext cx="2161801" cy="315432"/>
                </a:xfrm>
                <a:prstGeom prst="rect">
                  <a:avLst/>
                </a:prstGeom>
                <a:solidFill>
                  <a:schemeClr val="accent4">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ICCHNR</a:t>
                  </a:r>
                  <a:endPar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sp>
              <p:nvSpPr>
                <p:cNvPr id="23" name="タイトル 3">
                  <a:extLst>
                    <a:ext uri="{FF2B5EF4-FFF2-40B4-BE49-F238E27FC236}">
                      <a16:creationId xmlns:a16="http://schemas.microsoft.com/office/drawing/2014/main" id="{788A73A8-52E9-FBDC-1E7A-163711B6A90B}"/>
                    </a:ext>
                  </a:extLst>
                </p:cNvPr>
                <p:cNvSpPr txBox="1">
                  <a:spLocks/>
                </p:cNvSpPr>
                <p:nvPr/>
              </p:nvSpPr>
              <p:spPr>
                <a:xfrm>
                  <a:off x="2069821" y="4638925"/>
                  <a:ext cx="2161801" cy="315432"/>
                </a:xfrm>
                <a:prstGeom prst="rect">
                  <a:avLst/>
                </a:prstGeom>
                <a:solidFill>
                  <a:schemeClr val="accent4">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GNPHN</a:t>
                  </a:r>
                  <a:endPar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sp>
              <p:nvSpPr>
                <p:cNvPr id="12" name="タイトル 3">
                  <a:extLst>
                    <a:ext uri="{FF2B5EF4-FFF2-40B4-BE49-F238E27FC236}">
                      <a16:creationId xmlns:a16="http://schemas.microsoft.com/office/drawing/2014/main" id="{AAAD95F3-8A64-6DD8-28FE-29244BAAA814}"/>
                    </a:ext>
                  </a:extLst>
                </p:cNvPr>
                <p:cNvSpPr txBox="1">
                  <a:spLocks/>
                </p:cNvSpPr>
                <p:nvPr/>
              </p:nvSpPr>
              <p:spPr>
                <a:xfrm>
                  <a:off x="4580865" y="4751638"/>
                  <a:ext cx="2661683" cy="315432"/>
                </a:xfrm>
                <a:prstGeom prst="rect">
                  <a:avLst/>
                </a:prstGeom>
                <a:solidFill>
                  <a:schemeClr val="accent2">
                    <a:lumMod val="20000"/>
                    <a:lumOff val="80000"/>
                  </a:schemeClr>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一社）日本地域看護学会</a:t>
                  </a:r>
                </a:p>
              </p:txBody>
            </p:sp>
            <p:sp>
              <p:nvSpPr>
                <p:cNvPr id="13" name="タイトル 3">
                  <a:extLst>
                    <a:ext uri="{FF2B5EF4-FFF2-40B4-BE49-F238E27FC236}">
                      <a16:creationId xmlns:a16="http://schemas.microsoft.com/office/drawing/2014/main" id="{36CA1921-8E9B-7608-38FC-7171BE8557A0}"/>
                    </a:ext>
                  </a:extLst>
                </p:cNvPr>
                <p:cNvSpPr txBox="1">
                  <a:spLocks/>
                </p:cNvSpPr>
                <p:nvPr/>
              </p:nvSpPr>
              <p:spPr>
                <a:xfrm>
                  <a:off x="4580865" y="5233886"/>
                  <a:ext cx="2661683" cy="315432"/>
                </a:xfrm>
                <a:prstGeom prst="rect">
                  <a:avLst/>
                </a:prstGeom>
                <a:solidFill>
                  <a:schemeClr val="accent2">
                    <a:lumMod val="20000"/>
                    <a:lumOff val="80000"/>
                  </a:schemeClr>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一社）日本在学看護学会</a:t>
                  </a:r>
                </a:p>
              </p:txBody>
            </p:sp>
            <p:grpSp>
              <p:nvGrpSpPr>
                <p:cNvPr id="29" name="グループ化 28">
                  <a:extLst>
                    <a:ext uri="{FF2B5EF4-FFF2-40B4-BE49-F238E27FC236}">
                      <a16:creationId xmlns:a16="http://schemas.microsoft.com/office/drawing/2014/main" id="{38B1E1DC-F111-16A4-3487-C81854BE9753}"/>
                    </a:ext>
                  </a:extLst>
                </p:cNvPr>
                <p:cNvGrpSpPr/>
                <p:nvPr/>
              </p:nvGrpSpPr>
              <p:grpSpPr>
                <a:xfrm>
                  <a:off x="0" y="1916731"/>
                  <a:ext cx="11752521" cy="2858290"/>
                  <a:chOff x="0" y="1896825"/>
                  <a:chExt cx="11752521" cy="2858290"/>
                </a:xfrm>
              </p:grpSpPr>
              <p:grpSp>
                <p:nvGrpSpPr>
                  <p:cNvPr id="3" name="グループ化 2">
                    <a:extLst>
                      <a:ext uri="{FF2B5EF4-FFF2-40B4-BE49-F238E27FC236}">
                        <a16:creationId xmlns:a16="http://schemas.microsoft.com/office/drawing/2014/main" id="{F7D2DDEF-3FB6-5EBE-B137-6177AAEEDFF3}"/>
                      </a:ext>
                    </a:extLst>
                  </p:cNvPr>
                  <p:cNvGrpSpPr/>
                  <p:nvPr/>
                </p:nvGrpSpPr>
                <p:grpSpPr>
                  <a:xfrm>
                    <a:off x="0" y="1896825"/>
                    <a:ext cx="11752521" cy="2858290"/>
                    <a:chOff x="0" y="1202169"/>
                    <a:chExt cx="11752521" cy="2858290"/>
                  </a:xfrm>
                </p:grpSpPr>
                <p:sp>
                  <p:nvSpPr>
                    <p:cNvPr id="20" name="楕円 19">
                      <a:extLst>
                        <a:ext uri="{FF2B5EF4-FFF2-40B4-BE49-F238E27FC236}">
                          <a16:creationId xmlns:a16="http://schemas.microsoft.com/office/drawing/2014/main" id="{82829F2D-DB08-D2F8-A85A-A12825B5161B}"/>
                        </a:ext>
                      </a:extLst>
                    </p:cNvPr>
                    <p:cNvSpPr/>
                    <p:nvPr/>
                  </p:nvSpPr>
                  <p:spPr>
                    <a:xfrm>
                      <a:off x="1020045" y="1452380"/>
                      <a:ext cx="10732476" cy="2474116"/>
                    </a:xfrm>
                    <a:prstGeom prst="ellipse">
                      <a:avLst/>
                    </a:prstGeom>
                    <a:solidFill>
                      <a:schemeClr val="accent5">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t"/>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日本保健師連絡協議会</a:t>
                      </a:r>
                    </a:p>
                  </p:txBody>
                </p:sp>
                <p:sp>
                  <p:nvSpPr>
                    <p:cNvPr id="5" name="タイトル 3">
                      <a:extLst>
                        <a:ext uri="{FF2B5EF4-FFF2-40B4-BE49-F238E27FC236}">
                          <a16:creationId xmlns:a16="http://schemas.microsoft.com/office/drawing/2014/main" id="{C2D8DA20-29C2-F6D3-E79C-F3B558B907AC}"/>
                        </a:ext>
                      </a:extLst>
                    </p:cNvPr>
                    <p:cNvSpPr txBox="1">
                      <a:spLocks/>
                    </p:cNvSpPr>
                    <p:nvPr/>
                  </p:nvSpPr>
                  <p:spPr>
                    <a:xfrm>
                      <a:off x="0" y="1576030"/>
                      <a:ext cx="1582492" cy="315432"/>
                    </a:xfrm>
                    <a:prstGeom prst="rect">
                      <a:avLst/>
                    </a:prstGeom>
                    <a:solidFill>
                      <a:schemeClr val="accent2">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看護師職能</a:t>
                      </a:r>
                    </a:p>
                  </p:txBody>
                </p:sp>
                <p:sp>
                  <p:nvSpPr>
                    <p:cNvPr id="6" name="タイトル 3">
                      <a:extLst>
                        <a:ext uri="{FF2B5EF4-FFF2-40B4-BE49-F238E27FC236}">
                          <a16:creationId xmlns:a16="http://schemas.microsoft.com/office/drawing/2014/main" id="{E6315C6A-D7F0-4316-13C3-25DE741B6D67}"/>
                        </a:ext>
                      </a:extLst>
                    </p:cNvPr>
                    <p:cNvSpPr txBox="1">
                      <a:spLocks/>
                    </p:cNvSpPr>
                    <p:nvPr/>
                  </p:nvSpPr>
                  <p:spPr>
                    <a:xfrm>
                      <a:off x="1496756" y="1701368"/>
                      <a:ext cx="2842414" cy="315432"/>
                    </a:xfrm>
                    <a:prstGeom prst="rect">
                      <a:avLst/>
                    </a:prstGeom>
                    <a:solidFill>
                      <a:schemeClr val="accent6">
                        <a:lumMod val="20000"/>
                        <a:lumOff val="80000"/>
                      </a:schemeClr>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公社）日本看護協会</a:t>
                      </a:r>
                    </a:p>
                  </p:txBody>
                </p:sp>
                <p:sp>
                  <p:nvSpPr>
                    <p:cNvPr id="7" name="タイトル 3">
                      <a:extLst>
                        <a:ext uri="{FF2B5EF4-FFF2-40B4-BE49-F238E27FC236}">
                          <a16:creationId xmlns:a16="http://schemas.microsoft.com/office/drawing/2014/main" id="{E2165112-7001-F2D4-96A1-D2798BF85424}"/>
                        </a:ext>
                      </a:extLst>
                    </p:cNvPr>
                    <p:cNvSpPr txBox="1">
                      <a:spLocks/>
                    </p:cNvSpPr>
                    <p:nvPr/>
                  </p:nvSpPr>
                  <p:spPr>
                    <a:xfrm>
                      <a:off x="4580866" y="2380547"/>
                      <a:ext cx="2661683" cy="315432"/>
                    </a:xfrm>
                    <a:prstGeom prst="rect">
                      <a:avLst/>
                    </a:prstGeom>
                    <a:solidFill>
                      <a:schemeClr val="accent6">
                        <a:lumMod val="20000"/>
                        <a:lumOff val="80000"/>
                      </a:schemeClr>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日本保健師活動研究会</a:t>
                      </a:r>
                    </a:p>
                  </p:txBody>
                </p:sp>
                <p:sp>
                  <p:nvSpPr>
                    <p:cNvPr id="9" name="タイトル 3">
                      <a:extLst>
                        <a:ext uri="{FF2B5EF4-FFF2-40B4-BE49-F238E27FC236}">
                          <a16:creationId xmlns:a16="http://schemas.microsoft.com/office/drawing/2014/main" id="{19C016E7-0BB2-C91E-7853-43B711999BF2}"/>
                        </a:ext>
                      </a:extLst>
                    </p:cNvPr>
                    <p:cNvSpPr txBox="1">
                      <a:spLocks/>
                    </p:cNvSpPr>
                    <p:nvPr/>
                  </p:nvSpPr>
                  <p:spPr>
                    <a:xfrm>
                      <a:off x="7745807" y="3108672"/>
                      <a:ext cx="3150781" cy="315432"/>
                    </a:xfrm>
                    <a:prstGeom prst="rect">
                      <a:avLst/>
                    </a:prstGeom>
                    <a:solidFill>
                      <a:schemeClr val="accent6">
                        <a:lumMod val="20000"/>
                        <a:lumOff val="80000"/>
                      </a:schemeClr>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一社）全国保健師教育機関協議会</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JAPHNEI</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　約</a:t>
                      </a: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250</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校</a:t>
                      </a:r>
                    </a:p>
                  </p:txBody>
                </p:sp>
                <p:sp>
                  <p:nvSpPr>
                    <p:cNvPr id="10" name="タイトル 3">
                      <a:extLst>
                        <a:ext uri="{FF2B5EF4-FFF2-40B4-BE49-F238E27FC236}">
                          <a16:creationId xmlns:a16="http://schemas.microsoft.com/office/drawing/2014/main" id="{4CDDF08B-1928-871F-BB47-18D1F9E415F6}"/>
                        </a:ext>
                      </a:extLst>
                    </p:cNvPr>
                    <p:cNvSpPr txBox="1">
                      <a:spLocks/>
                    </p:cNvSpPr>
                    <p:nvPr/>
                  </p:nvSpPr>
                  <p:spPr>
                    <a:xfrm>
                      <a:off x="1677487" y="2380547"/>
                      <a:ext cx="2661683" cy="315432"/>
                    </a:xfrm>
                    <a:prstGeom prst="rect">
                      <a:avLst/>
                    </a:prstGeom>
                    <a:solidFill>
                      <a:schemeClr val="accent6">
                        <a:lumMod val="20000"/>
                        <a:lumOff val="80000"/>
                      </a:schemeClr>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一社）日本産業保健師会</a:t>
                      </a:r>
                    </a:p>
                  </p:txBody>
                </p:sp>
                <p:sp>
                  <p:nvSpPr>
                    <p:cNvPr id="11" name="タイトル 3">
                      <a:extLst>
                        <a:ext uri="{FF2B5EF4-FFF2-40B4-BE49-F238E27FC236}">
                          <a16:creationId xmlns:a16="http://schemas.microsoft.com/office/drawing/2014/main" id="{1D1F7FE7-433D-78FE-2968-CE98866CBA89}"/>
                        </a:ext>
                      </a:extLst>
                    </p:cNvPr>
                    <p:cNvSpPr txBox="1">
                      <a:spLocks/>
                    </p:cNvSpPr>
                    <p:nvPr/>
                  </p:nvSpPr>
                  <p:spPr>
                    <a:xfrm>
                      <a:off x="1677487" y="3108672"/>
                      <a:ext cx="2661683" cy="315432"/>
                    </a:xfrm>
                    <a:prstGeom prst="rect">
                      <a:avLst/>
                    </a:prstGeom>
                    <a:solidFill>
                      <a:schemeClr val="accent6">
                        <a:lumMod val="20000"/>
                        <a:lumOff val="80000"/>
                      </a:schemeClr>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全国保健師長会</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約</a:t>
                      </a: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5</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a:t>
                      </a: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5</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千人</a:t>
                      </a:r>
                    </a:p>
                  </p:txBody>
                </p:sp>
                <p:sp>
                  <p:nvSpPr>
                    <p:cNvPr id="16" name="タイトル 3">
                      <a:extLst>
                        <a:ext uri="{FF2B5EF4-FFF2-40B4-BE49-F238E27FC236}">
                          <a16:creationId xmlns:a16="http://schemas.microsoft.com/office/drawing/2014/main" id="{1AB3F3BB-EE55-3F34-D5C1-09B2452018AD}"/>
                        </a:ext>
                      </a:extLst>
                    </p:cNvPr>
                    <p:cNvSpPr txBox="1">
                      <a:spLocks/>
                    </p:cNvSpPr>
                    <p:nvPr/>
                  </p:nvSpPr>
                  <p:spPr>
                    <a:xfrm>
                      <a:off x="0" y="1206311"/>
                      <a:ext cx="1582492" cy="315432"/>
                    </a:xfrm>
                    <a:prstGeom prst="rect">
                      <a:avLst/>
                    </a:prstGeom>
                    <a:solidFill>
                      <a:schemeClr val="accent2">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助産師職能</a:t>
                      </a:r>
                    </a:p>
                  </p:txBody>
                </p:sp>
                <p:sp>
                  <p:nvSpPr>
                    <p:cNvPr id="18" name="タイトル 3">
                      <a:extLst>
                        <a:ext uri="{FF2B5EF4-FFF2-40B4-BE49-F238E27FC236}">
                          <a16:creationId xmlns:a16="http://schemas.microsoft.com/office/drawing/2014/main" id="{C782F9DA-625C-EF2A-F94B-638B072A0305}"/>
                        </a:ext>
                      </a:extLst>
                    </p:cNvPr>
                    <p:cNvSpPr txBox="1">
                      <a:spLocks/>
                    </p:cNvSpPr>
                    <p:nvPr/>
                  </p:nvSpPr>
                  <p:spPr>
                    <a:xfrm>
                      <a:off x="1202208" y="1945749"/>
                      <a:ext cx="342031" cy="2114710"/>
                    </a:xfrm>
                    <a:prstGeom prst="rect">
                      <a:avLst/>
                    </a:prstGeom>
                    <a:solidFill>
                      <a:schemeClr val="accent6">
                        <a:lumMod val="40000"/>
                        <a:lumOff val="60000"/>
                      </a:schemeClr>
                    </a:solidFill>
                  </p:spPr>
                  <p:txBody>
                    <a:bodyPr vert="eaVert"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保健師職能</a:t>
                      </a:r>
                    </a:p>
                  </p:txBody>
                </p:sp>
                <p:sp>
                  <p:nvSpPr>
                    <p:cNvPr id="2" name="タイトル 3">
                      <a:extLst>
                        <a:ext uri="{FF2B5EF4-FFF2-40B4-BE49-F238E27FC236}">
                          <a16:creationId xmlns:a16="http://schemas.microsoft.com/office/drawing/2014/main" id="{7C7DBC80-0947-22B9-56A1-AEE40B3E1B70}"/>
                        </a:ext>
                      </a:extLst>
                    </p:cNvPr>
                    <p:cNvSpPr txBox="1">
                      <a:spLocks/>
                    </p:cNvSpPr>
                    <p:nvPr/>
                  </p:nvSpPr>
                  <p:spPr>
                    <a:xfrm>
                      <a:off x="1154724" y="1202169"/>
                      <a:ext cx="342031" cy="1108640"/>
                    </a:xfrm>
                    <a:prstGeom prst="rect">
                      <a:avLst/>
                    </a:prstGeom>
                    <a:solidFill>
                      <a:schemeClr val="accent2">
                        <a:lumMod val="60000"/>
                        <a:lumOff val="40000"/>
                      </a:schemeClr>
                    </a:solidFill>
                  </p:spPr>
                  <p:txBody>
                    <a:bodyPr vert="eaVert"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看護職</a:t>
                      </a:r>
                    </a:p>
                  </p:txBody>
                </p:sp>
              </p:grpSp>
              <p:sp>
                <p:nvSpPr>
                  <p:cNvPr id="28" name="タイトル 3">
                    <a:extLst>
                      <a:ext uri="{FF2B5EF4-FFF2-40B4-BE49-F238E27FC236}">
                        <a16:creationId xmlns:a16="http://schemas.microsoft.com/office/drawing/2014/main" id="{C946DDCF-CAA9-62E7-A706-7B28465B762A}"/>
                      </a:ext>
                    </a:extLst>
                  </p:cNvPr>
                  <p:cNvSpPr txBox="1">
                    <a:spLocks/>
                  </p:cNvSpPr>
                  <p:nvPr/>
                </p:nvSpPr>
                <p:spPr>
                  <a:xfrm>
                    <a:off x="4593090" y="3803327"/>
                    <a:ext cx="2750467" cy="315432"/>
                  </a:xfrm>
                  <a:prstGeom prst="rect">
                    <a:avLst/>
                  </a:prstGeom>
                  <a:solidFill>
                    <a:schemeClr val="accent6">
                      <a:lumMod val="20000"/>
                      <a:lumOff val="80000"/>
                    </a:schemeClr>
                  </a:solidFill>
                  <a:ln>
                    <a:solidFill>
                      <a:schemeClr val="tx1"/>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一社）日本公衆衛生看護学会</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JAPHN</a:t>
                    </a:r>
                    <a:r>
                      <a:rPr kumimoji="1" lang="ja-JP" altLang="en-US" sz="8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　約２千人</a:t>
                    </a:r>
                  </a:p>
                </p:txBody>
              </p:sp>
            </p:grpSp>
            <p:sp>
              <p:nvSpPr>
                <p:cNvPr id="27" name="タイトル 3">
                  <a:extLst>
                    <a:ext uri="{FF2B5EF4-FFF2-40B4-BE49-F238E27FC236}">
                      <a16:creationId xmlns:a16="http://schemas.microsoft.com/office/drawing/2014/main" id="{5EBA9200-4DC6-DBEA-A117-4FECF21C796C}"/>
                    </a:ext>
                  </a:extLst>
                </p:cNvPr>
                <p:cNvSpPr txBox="1">
                  <a:spLocks/>
                </p:cNvSpPr>
                <p:nvPr/>
              </p:nvSpPr>
              <p:spPr>
                <a:xfrm>
                  <a:off x="7488087" y="4259638"/>
                  <a:ext cx="342031" cy="1355669"/>
                </a:xfrm>
                <a:prstGeom prst="rect">
                  <a:avLst/>
                </a:prstGeom>
                <a:solidFill>
                  <a:schemeClr val="accent5">
                    <a:lumMod val="40000"/>
                    <a:lumOff val="60000"/>
                  </a:schemeClr>
                </a:solidFill>
              </p:spPr>
              <p:txBody>
                <a:bodyPr vert="eaVert"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合同委員会</a:t>
                  </a:r>
                </a:p>
              </p:txBody>
            </p:sp>
            <p:cxnSp>
              <p:nvCxnSpPr>
                <p:cNvPr id="31" name="直線コネクタ 30">
                  <a:extLst>
                    <a:ext uri="{FF2B5EF4-FFF2-40B4-BE49-F238E27FC236}">
                      <a16:creationId xmlns:a16="http://schemas.microsoft.com/office/drawing/2014/main" id="{F578EEE1-B523-52CB-4A7B-6CBF9CDCEABD}"/>
                    </a:ext>
                  </a:extLst>
                </p:cNvPr>
                <p:cNvCxnSpPr>
                  <a:cxnSpLocks/>
                  <a:stCxn id="23" idx="3"/>
                  <a:endCxn id="28" idx="1"/>
                </p:cNvCxnSpPr>
                <p:nvPr/>
              </p:nvCxnSpPr>
              <p:spPr>
                <a:xfrm flipV="1">
                  <a:off x="4231622" y="3980949"/>
                  <a:ext cx="361468" cy="815692"/>
                </a:xfrm>
                <a:prstGeom prst="line">
                  <a:avLst/>
                </a:prstGeom>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647E0B27-8018-4F25-EC18-A96AE126F4A2}"/>
                    </a:ext>
                  </a:extLst>
                </p:cNvPr>
                <p:cNvCxnSpPr>
                  <a:cxnSpLocks/>
                  <a:stCxn id="22" idx="3"/>
                  <a:endCxn id="12" idx="1"/>
                </p:cNvCxnSpPr>
                <p:nvPr/>
              </p:nvCxnSpPr>
              <p:spPr>
                <a:xfrm flipV="1">
                  <a:off x="4231621" y="4909354"/>
                  <a:ext cx="349244" cy="28974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92C29E06-BBDC-5A54-E9D4-4E533CD94D22}"/>
                    </a:ext>
                  </a:extLst>
                </p:cNvPr>
                <p:cNvCxnSpPr>
                  <a:cxnSpLocks/>
                  <a:stCxn id="28" idx="3"/>
                  <a:endCxn id="27" idx="1"/>
                </p:cNvCxnSpPr>
                <p:nvPr/>
              </p:nvCxnSpPr>
              <p:spPr>
                <a:xfrm>
                  <a:off x="7343557" y="3980949"/>
                  <a:ext cx="144530" cy="956524"/>
                </a:xfrm>
                <a:prstGeom prst="line">
                  <a:avLst/>
                </a:prstGeom>
              </p:spPr>
              <p:style>
                <a:lnRef idx="1">
                  <a:schemeClr val="accent1"/>
                </a:lnRef>
                <a:fillRef idx="0">
                  <a:schemeClr val="accent1"/>
                </a:fillRef>
                <a:effectRef idx="0">
                  <a:schemeClr val="accent1"/>
                </a:effectRef>
                <a:fontRef idx="minor">
                  <a:schemeClr val="tx1"/>
                </a:fontRef>
              </p:style>
            </p:cxnSp>
            <p:cxnSp>
              <p:nvCxnSpPr>
                <p:cNvPr id="42" name="直線コネクタ 41">
                  <a:extLst>
                    <a:ext uri="{FF2B5EF4-FFF2-40B4-BE49-F238E27FC236}">
                      <a16:creationId xmlns:a16="http://schemas.microsoft.com/office/drawing/2014/main" id="{084F7AF1-D843-7D87-568B-D62DE08262F2}"/>
                    </a:ext>
                  </a:extLst>
                </p:cNvPr>
                <p:cNvCxnSpPr>
                  <a:cxnSpLocks/>
                  <a:stCxn id="12" idx="3"/>
                  <a:endCxn id="27" idx="1"/>
                </p:cNvCxnSpPr>
                <p:nvPr/>
              </p:nvCxnSpPr>
              <p:spPr>
                <a:xfrm>
                  <a:off x="7242548" y="4909354"/>
                  <a:ext cx="245539" cy="28119"/>
                </a:xfrm>
                <a:prstGeom prst="line">
                  <a:avLst/>
                </a:prstGeom>
              </p:spPr>
              <p:style>
                <a:lnRef idx="1">
                  <a:schemeClr val="accent1"/>
                </a:lnRef>
                <a:fillRef idx="0">
                  <a:schemeClr val="accent1"/>
                </a:fillRef>
                <a:effectRef idx="0">
                  <a:schemeClr val="accent1"/>
                </a:effectRef>
                <a:fontRef idx="minor">
                  <a:schemeClr val="tx1"/>
                </a:fontRef>
              </p:style>
            </p:cxnSp>
            <p:cxnSp>
              <p:nvCxnSpPr>
                <p:cNvPr id="45" name="直線コネクタ 44">
                  <a:extLst>
                    <a:ext uri="{FF2B5EF4-FFF2-40B4-BE49-F238E27FC236}">
                      <a16:creationId xmlns:a16="http://schemas.microsoft.com/office/drawing/2014/main" id="{817831D7-8BED-9519-D8A9-A093689297FF}"/>
                    </a:ext>
                  </a:extLst>
                </p:cNvPr>
                <p:cNvCxnSpPr>
                  <a:cxnSpLocks/>
                  <a:stCxn id="13" idx="3"/>
                  <a:endCxn id="27" idx="1"/>
                </p:cNvCxnSpPr>
                <p:nvPr/>
              </p:nvCxnSpPr>
              <p:spPr>
                <a:xfrm flipV="1">
                  <a:off x="7242548" y="4937473"/>
                  <a:ext cx="245539" cy="454129"/>
                </a:xfrm>
                <a:prstGeom prst="line">
                  <a:avLst/>
                </a:prstGeom>
              </p:spPr>
              <p:style>
                <a:lnRef idx="1">
                  <a:schemeClr val="accent1"/>
                </a:lnRef>
                <a:fillRef idx="0">
                  <a:schemeClr val="accent1"/>
                </a:fillRef>
                <a:effectRef idx="0">
                  <a:schemeClr val="accent1"/>
                </a:effectRef>
                <a:fontRef idx="minor">
                  <a:schemeClr val="tx1"/>
                </a:fontRef>
              </p:style>
            </p:cxnSp>
            <p:sp>
              <p:nvSpPr>
                <p:cNvPr id="57" name="楕円 56">
                  <a:extLst>
                    <a:ext uri="{FF2B5EF4-FFF2-40B4-BE49-F238E27FC236}">
                      <a16:creationId xmlns:a16="http://schemas.microsoft.com/office/drawing/2014/main" id="{F44B94A4-2610-A64F-DE4C-8C93599E4A9D}"/>
                    </a:ext>
                  </a:extLst>
                </p:cNvPr>
                <p:cNvSpPr/>
                <p:nvPr/>
              </p:nvSpPr>
              <p:spPr>
                <a:xfrm>
                  <a:off x="8008084" y="3147758"/>
                  <a:ext cx="2573760" cy="522359"/>
                </a:xfrm>
                <a:prstGeom prst="ellipse">
                  <a:avLst/>
                </a:prstGeom>
                <a:solidFill>
                  <a:schemeClr val="accent6">
                    <a:lumMod val="60000"/>
                    <a:lumOff val="40000"/>
                  </a:schemeClr>
                </a:solidFill>
                <a:ln w="9525" cap="flat" cmpd="sng" algn="ctr">
                  <a:solidFill>
                    <a:schemeClr val="accent6"/>
                  </a:solidFill>
                  <a:prstDash val="solid"/>
                  <a:round/>
                  <a:headEnd type="none" w="med" len="med"/>
                  <a:tailEnd type="none" w="med" len="med"/>
                </a:ln>
              </p:spPr>
              <p:style>
                <a:lnRef idx="0">
                  <a:scrgbClr r="0" g="0" b="0"/>
                </a:lnRef>
                <a:fillRef idx="0">
                  <a:scrgbClr r="0" g="0" b="0"/>
                </a:fillRef>
                <a:effectRef idx="0">
                  <a:scrgbClr r="0" g="0" b="0"/>
                </a:effectRef>
                <a:fontRef idx="minor">
                  <a:schemeClr val="accent6"/>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保健師の未来を拓くプロジェクト</a:t>
                  </a:r>
                </a:p>
              </p:txBody>
            </p:sp>
            <p:cxnSp>
              <p:nvCxnSpPr>
                <p:cNvPr id="58" name="直線コネクタ 57">
                  <a:extLst>
                    <a:ext uri="{FF2B5EF4-FFF2-40B4-BE49-F238E27FC236}">
                      <a16:creationId xmlns:a16="http://schemas.microsoft.com/office/drawing/2014/main" id="{D6756497-DDA4-A0F6-5D41-6746BF0DE82B}"/>
                    </a:ext>
                  </a:extLst>
                </p:cNvPr>
                <p:cNvCxnSpPr>
                  <a:cxnSpLocks/>
                  <a:stCxn id="11" idx="0"/>
                  <a:endCxn id="57" idx="2"/>
                </p:cNvCxnSpPr>
                <p:nvPr/>
              </p:nvCxnSpPr>
              <p:spPr>
                <a:xfrm flipV="1">
                  <a:off x="3008329" y="3408938"/>
                  <a:ext cx="4999755" cy="414296"/>
                </a:xfrm>
                <a:prstGeom prst="line">
                  <a:avLst/>
                </a:prstGeom>
              </p:spPr>
              <p:style>
                <a:lnRef idx="1">
                  <a:schemeClr val="accent1"/>
                </a:lnRef>
                <a:fillRef idx="0">
                  <a:schemeClr val="accent1"/>
                </a:fillRef>
                <a:effectRef idx="0">
                  <a:schemeClr val="accent1"/>
                </a:effectRef>
                <a:fontRef idx="minor">
                  <a:schemeClr val="tx1"/>
                </a:fontRef>
              </p:style>
            </p:cxnSp>
            <p:cxnSp>
              <p:nvCxnSpPr>
                <p:cNvPr id="62" name="直線コネクタ 61">
                  <a:extLst>
                    <a:ext uri="{FF2B5EF4-FFF2-40B4-BE49-F238E27FC236}">
                      <a16:creationId xmlns:a16="http://schemas.microsoft.com/office/drawing/2014/main" id="{77137A62-6F0B-3741-C6A6-6A000033350C}"/>
                    </a:ext>
                  </a:extLst>
                </p:cNvPr>
                <p:cNvCxnSpPr>
                  <a:cxnSpLocks/>
                  <a:stCxn id="28" idx="0"/>
                  <a:endCxn id="57" idx="2"/>
                </p:cNvCxnSpPr>
                <p:nvPr/>
              </p:nvCxnSpPr>
              <p:spPr>
                <a:xfrm flipV="1">
                  <a:off x="5968324" y="3408938"/>
                  <a:ext cx="2039760" cy="414295"/>
                </a:xfrm>
                <a:prstGeom prst="line">
                  <a:avLst/>
                </a:prstGeom>
              </p:spPr>
              <p:style>
                <a:lnRef idx="1">
                  <a:schemeClr val="accent1"/>
                </a:lnRef>
                <a:fillRef idx="0">
                  <a:schemeClr val="accent1"/>
                </a:fillRef>
                <a:effectRef idx="0">
                  <a:schemeClr val="accent1"/>
                </a:effectRef>
                <a:fontRef idx="minor">
                  <a:schemeClr val="tx1"/>
                </a:fontRef>
              </p:style>
            </p:cxnSp>
            <p:cxnSp>
              <p:nvCxnSpPr>
                <p:cNvPr id="65" name="直線コネクタ 64">
                  <a:extLst>
                    <a:ext uri="{FF2B5EF4-FFF2-40B4-BE49-F238E27FC236}">
                      <a16:creationId xmlns:a16="http://schemas.microsoft.com/office/drawing/2014/main" id="{451564F7-D61C-07CE-C529-1FE960325C94}"/>
                    </a:ext>
                  </a:extLst>
                </p:cNvPr>
                <p:cNvCxnSpPr>
                  <a:cxnSpLocks/>
                  <a:stCxn id="57" idx="2"/>
                  <a:endCxn id="9" idx="0"/>
                </p:cNvCxnSpPr>
                <p:nvPr/>
              </p:nvCxnSpPr>
              <p:spPr>
                <a:xfrm>
                  <a:off x="8008084" y="3408938"/>
                  <a:ext cx="1313114" cy="414296"/>
                </a:xfrm>
                <a:prstGeom prst="line">
                  <a:avLst/>
                </a:prstGeom>
              </p:spPr>
              <p:style>
                <a:lnRef idx="1">
                  <a:schemeClr val="accent1"/>
                </a:lnRef>
                <a:fillRef idx="0">
                  <a:schemeClr val="accent1"/>
                </a:fillRef>
                <a:effectRef idx="0">
                  <a:schemeClr val="accent1"/>
                </a:effectRef>
                <a:fontRef idx="minor">
                  <a:schemeClr val="tx1"/>
                </a:fontRef>
              </p:style>
            </p:cxnSp>
          </p:grpSp>
          <p:sp>
            <p:nvSpPr>
              <p:cNvPr id="37" name="タイトル 3">
                <a:extLst>
                  <a:ext uri="{FF2B5EF4-FFF2-40B4-BE49-F238E27FC236}">
                    <a16:creationId xmlns:a16="http://schemas.microsoft.com/office/drawing/2014/main" id="{BF5CEF57-4A49-3FF1-1123-8E7EA6547DB2}"/>
                  </a:ext>
                </a:extLst>
              </p:cNvPr>
              <p:cNvSpPr txBox="1">
                <a:spLocks/>
              </p:cNvSpPr>
              <p:nvPr/>
            </p:nvSpPr>
            <p:spPr>
              <a:xfrm>
                <a:off x="-1" y="5061687"/>
                <a:ext cx="1139138" cy="315432"/>
              </a:xfrm>
              <a:prstGeom prst="rect">
                <a:avLst/>
              </a:prstGeom>
              <a:solidFill>
                <a:schemeClr val="accent2">
                  <a:lumMod val="60000"/>
                  <a:lumOff val="4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看護系</a:t>
                </a:r>
              </a:p>
            </p:txBody>
          </p:sp>
          <p:sp>
            <p:nvSpPr>
              <p:cNvPr id="43" name="タイトル 3">
                <a:extLst>
                  <a:ext uri="{FF2B5EF4-FFF2-40B4-BE49-F238E27FC236}">
                    <a16:creationId xmlns:a16="http://schemas.microsoft.com/office/drawing/2014/main" id="{28C004E0-1CEF-C5F6-C10B-E8AC7F09D09D}"/>
                  </a:ext>
                </a:extLst>
              </p:cNvPr>
              <p:cNvSpPr txBox="1">
                <a:spLocks/>
              </p:cNvSpPr>
              <p:nvPr/>
            </p:nvSpPr>
            <p:spPr>
              <a:xfrm>
                <a:off x="1204299" y="6465555"/>
                <a:ext cx="2161801" cy="315432"/>
              </a:xfrm>
              <a:prstGeom prst="rect">
                <a:avLst/>
              </a:prstGeom>
              <a:solidFill>
                <a:schemeClr val="accent4">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ICN</a:t>
                </a:r>
                <a:endPar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sp>
            <p:nvSpPr>
              <p:cNvPr id="44" name="タイトル 3">
                <a:extLst>
                  <a:ext uri="{FF2B5EF4-FFF2-40B4-BE49-F238E27FC236}">
                    <a16:creationId xmlns:a16="http://schemas.microsoft.com/office/drawing/2014/main" id="{A1B63F7C-F7E4-5A00-3207-2083D37450E5}"/>
                  </a:ext>
                </a:extLst>
              </p:cNvPr>
              <p:cNvSpPr txBox="1">
                <a:spLocks/>
              </p:cNvSpPr>
              <p:nvPr/>
            </p:nvSpPr>
            <p:spPr>
              <a:xfrm>
                <a:off x="1202208" y="6072988"/>
                <a:ext cx="1080000" cy="315432"/>
              </a:xfrm>
              <a:prstGeom prst="rect">
                <a:avLst/>
              </a:prstGeom>
              <a:solidFill>
                <a:schemeClr val="accent4">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NMC</a:t>
                </a:r>
                <a:endPar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grpSp>
        <p:sp>
          <p:nvSpPr>
            <p:cNvPr id="88" name="タイトル 3">
              <a:extLst>
                <a:ext uri="{FF2B5EF4-FFF2-40B4-BE49-F238E27FC236}">
                  <a16:creationId xmlns:a16="http://schemas.microsoft.com/office/drawing/2014/main" id="{E4350C29-8237-12CD-6B6E-4CD827704351}"/>
                </a:ext>
              </a:extLst>
            </p:cNvPr>
            <p:cNvSpPr txBox="1">
              <a:spLocks/>
            </p:cNvSpPr>
            <p:nvPr/>
          </p:nvSpPr>
          <p:spPr>
            <a:xfrm>
              <a:off x="2333707" y="6082612"/>
              <a:ext cx="1080000" cy="315432"/>
            </a:xfrm>
            <a:prstGeom prst="rect">
              <a:avLst/>
            </a:prstGeom>
            <a:solidFill>
              <a:schemeClr val="accent4">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　</a:t>
              </a:r>
              <a:r>
                <a:rPr kumimoji="1" lang="en-US" altLang="ja-JP" sz="1600" b="0" i="0" u="none" strike="noStrike" kern="1200" cap="none" spc="0" normalizeH="0" baseline="0" noProof="0" dirty="0" err="1">
                  <a:ln>
                    <a:noFill/>
                  </a:ln>
                  <a:solidFill>
                    <a:prstClr val="black"/>
                  </a:solidFill>
                  <a:effectLst/>
                  <a:uLnTx/>
                  <a:uFillTx/>
                  <a:latin typeface="BIZ UDPゴシック" panose="020B0400000000000000" pitchFamily="50" charset="-128"/>
                  <a:ea typeface="BIZ UDPゴシック" panose="020B0400000000000000" pitchFamily="50" charset="-128"/>
                  <a:cs typeface="+mj-cs"/>
                </a:rPr>
                <a:t>iHV</a:t>
              </a:r>
              <a:endPar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sp>
          <p:nvSpPr>
            <p:cNvPr id="92" name="タイトル 3">
              <a:extLst>
                <a:ext uri="{FF2B5EF4-FFF2-40B4-BE49-F238E27FC236}">
                  <a16:creationId xmlns:a16="http://schemas.microsoft.com/office/drawing/2014/main" id="{D9266450-83BE-CE6D-AAE4-57C1284155C7}"/>
                </a:ext>
              </a:extLst>
            </p:cNvPr>
            <p:cNvSpPr txBox="1">
              <a:spLocks/>
            </p:cNvSpPr>
            <p:nvPr/>
          </p:nvSpPr>
          <p:spPr>
            <a:xfrm>
              <a:off x="1202208" y="5687789"/>
              <a:ext cx="2196000" cy="315432"/>
            </a:xfrm>
            <a:prstGeom prst="rect">
              <a:avLst/>
            </a:prstGeom>
            <a:solidFill>
              <a:schemeClr val="accent4">
                <a:lumMod val="20000"/>
                <a:lumOff val="80000"/>
              </a:schemeClr>
            </a:solidFill>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QCC-PHNO</a:t>
              </a:r>
            </a:p>
          </p:txBody>
        </p:sp>
      </p:grpSp>
      <p:sp>
        <p:nvSpPr>
          <p:cNvPr id="40" name="スライド番号プレースホルダー 3">
            <a:extLst>
              <a:ext uri="{FF2B5EF4-FFF2-40B4-BE49-F238E27FC236}">
                <a16:creationId xmlns:a16="http://schemas.microsoft.com/office/drawing/2014/main" id="{FEA680A1-EEAB-474E-2287-F5539CE03469}"/>
              </a:ext>
            </a:extLst>
          </p:cNvPr>
          <p:cNvSpPr>
            <a:spLocks noGrp="1"/>
          </p:cNvSpPr>
          <p:nvPr>
            <p:ph type="sldNum" sz="quarter" idx="12"/>
          </p:nvPr>
        </p:nvSpPr>
        <p:spPr>
          <a:xfrm>
            <a:off x="11580000" y="6482515"/>
            <a:ext cx="6120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17CB161-5635-4FE0-8F62-199AFE67C92D}" type="slidenum">
              <a:rPr kumimoji="1" lang="ja-JP" altLang="en-US" sz="2000" b="1" i="0" u="none" strike="noStrike" kern="1200" cap="none" spc="0" normalizeH="0" baseline="0" noProof="0" smtClean="0">
                <a:ln>
                  <a:noFill/>
                </a:ln>
                <a:solidFill>
                  <a:prstClr val="black"/>
                </a:solidFill>
                <a:effectLst/>
                <a:uLnTx/>
                <a:uFillTx/>
                <a:latin typeface="M PLUS 1p"/>
                <a:ea typeface="游ゴシック" panose="020B0400000000000000"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2000" b="1" i="0" u="none" strike="noStrike" kern="1200" cap="none" spc="0" normalizeH="0" baseline="0" noProof="0" dirty="0">
              <a:ln>
                <a:noFill/>
              </a:ln>
              <a:solidFill>
                <a:prstClr val="black"/>
              </a:solidFill>
              <a:effectLst/>
              <a:uLnTx/>
              <a:uFillTx/>
              <a:latin typeface="M PLUS 1p"/>
              <a:ea typeface="游ゴシック" panose="020B0400000000000000" pitchFamily="50" charset="-128"/>
              <a:cs typeface="+mn-cs"/>
            </a:endParaRPr>
          </a:p>
        </p:txBody>
      </p:sp>
    </p:spTree>
    <p:extLst>
      <p:ext uri="{BB962C8B-B14F-4D97-AF65-F5344CB8AC3E}">
        <p14:creationId xmlns:p14="http://schemas.microsoft.com/office/powerpoint/2010/main" val="1081509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56F3264-5ADD-4E00-79F2-6AD6D73B4934}"/>
              </a:ext>
            </a:extLst>
          </p:cNvPr>
          <p:cNvSpPr>
            <a:spLocks noGrp="1"/>
          </p:cNvSpPr>
          <p:nvPr>
            <p:ph type="title"/>
          </p:nvPr>
        </p:nvSpPr>
        <p:spPr/>
        <p:txBody>
          <a:bodyPr>
            <a:normAutofit/>
          </a:bodyPr>
          <a:lstStyle/>
          <a:p>
            <a:r>
              <a:rPr lang="ja-JP" altLang="en-US" dirty="0"/>
              <a:t>１．取り組みの経緯</a:t>
            </a:r>
          </a:p>
        </p:txBody>
      </p:sp>
      <p:sp>
        <p:nvSpPr>
          <p:cNvPr id="5" name="テキスト プレースホルダー 4">
            <a:extLst>
              <a:ext uri="{FF2B5EF4-FFF2-40B4-BE49-F238E27FC236}">
                <a16:creationId xmlns:a16="http://schemas.microsoft.com/office/drawing/2014/main" id="{B0AD7677-FBB2-F368-F69F-80C873A7162F}"/>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2092457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a:extLst>
              <a:ext uri="{FF2B5EF4-FFF2-40B4-BE49-F238E27FC236}">
                <a16:creationId xmlns:a16="http://schemas.microsoft.com/office/drawing/2014/main" id="{0B2C95EE-D941-3800-F6CD-981256AD01C5}"/>
              </a:ext>
            </a:extLst>
          </p:cNvPr>
          <p:cNvSpPr txBox="1">
            <a:spLocks/>
          </p:cNvSpPr>
          <p:nvPr/>
        </p:nvSpPr>
        <p:spPr>
          <a:xfrm>
            <a:off x="0" y="1399"/>
            <a:ext cx="12192000" cy="634749"/>
          </a:xfrm>
          <a:prstGeom prst="rect">
            <a:avLst/>
          </a:prstGeom>
          <a:solidFill>
            <a:schemeClr val="accent6">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200" kern="1200">
                <a:solidFill>
                  <a:schemeClr val="tx1"/>
                </a:solidFill>
                <a:latin typeface="+mj-lt"/>
                <a:ea typeface="+mj-ea"/>
                <a:cs typeface="+mj-cs"/>
              </a:defRPr>
            </a:lvl1pPr>
          </a:lstStyle>
          <a:p>
            <a:pPr lvl="0">
              <a:defRPr/>
            </a:pPr>
            <a:r>
              <a:rPr lang="ja-JP" altLang="en-US" dirty="0">
                <a:solidFill>
                  <a:sysClr val="windowText" lastClr="000000"/>
                </a:solidFill>
                <a:latin typeface="BIZ UDPゴシック" panose="020B0400000000000000" pitchFamily="50" charset="-128"/>
                <a:ea typeface="BIZ UDPゴシック" panose="020B0400000000000000" pitchFamily="50" charset="-128"/>
              </a:rPr>
              <a:t>　</a:t>
            </a:r>
            <a:r>
              <a:rPr lang="en-US" altLang="ja-JP" dirty="0">
                <a:solidFill>
                  <a:sysClr val="windowText" lastClr="000000"/>
                </a:solidFill>
                <a:latin typeface="BIZ UDPゴシック" panose="020B0400000000000000" pitchFamily="50" charset="-128"/>
                <a:ea typeface="BIZ UDPゴシック" panose="020B0400000000000000" pitchFamily="50" charset="-128"/>
              </a:rPr>
              <a:t>【</a:t>
            </a:r>
            <a:r>
              <a:rPr lang="ja-JP" altLang="en-US" dirty="0">
                <a:solidFill>
                  <a:sysClr val="windowText" lastClr="000000"/>
                </a:solidFill>
                <a:latin typeface="BIZ UDPゴシック" panose="020B0400000000000000" pitchFamily="50" charset="-128"/>
                <a:ea typeface="BIZ UDPゴシック" panose="020B0400000000000000" pitchFamily="50" charset="-128"/>
              </a:rPr>
              <a:t>保健師</a:t>
            </a:r>
            <a:r>
              <a:rPr lang="en-US" altLang="ja-JP" dirty="0">
                <a:solidFill>
                  <a:sysClr val="windowText" lastClr="000000"/>
                </a:solidFill>
                <a:latin typeface="BIZ UDPゴシック" panose="020B0400000000000000" pitchFamily="50" charset="-128"/>
                <a:ea typeface="BIZ UDPゴシック" panose="020B0400000000000000" pitchFamily="50" charset="-128"/>
              </a:rPr>
              <a:t>】</a:t>
            </a:r>
            <a:r>
              <a:rPr lang="ja-JP" altLang="en-US" dirty="0">
                <a:solidFill>
                  <a:sysClr val="windowText" lastClr="000000"/>
                </a:solidFill>
                <a:latin typeface="BIZ UDPゴシック" panose="020B0400000000000000" pitchFamily="50" charset="-128"/>
                <a:ea typeface="BIZ UDPゴシック" panose="020B0400000000000000" pitchFamily="50" charset="-128"/>
              </a:rPr>
              <a:t>　プロフェッショナルとしての上流の課題</a:t>
            </a:r>
            <a:endParaRPr kumimoji="1" lang="ja-JP" altLang="en-US" sz="32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endParaRPr>
          </a:p>
        </p:txBody>
      </p:sp>
      <p:grpSp>
        <p:nvGrpSpPr>
          <p:cNvPr id="64" name="グループ化 63">
            <a:extLst>
              <a:ext uri="{FF2B5EF4-FFF2-40B4-BE49-F238E27FC236}">
                <a16:creationId xmlns:a16="http://schemas.microsoft.com/office/drawing/2014/main" id="{99CCB0C3-FA70-3B44-8438-2EC181C02CB4}"/>
              </a:ext>
            </a:extLst>
          </p:cNvPr>
          <p:cNvGrpSpPr/>
          <p:nvPr/>
        </p:nvGrpSpPr>
        <p:grpSpPr>
          <a:xfrm>
            <a:off x="180621" y="816209"/>
            <a:ext cx="11773978" cy="2869969"/>
            <a:chOff x="381789" y="816209"/>
            <a:chExt cx="11773978" cy="2869969"/>
          </a:xfrm>
        </p:grpSpPr>
        <p:sp>
          <p:nvSpPr>
            <p:cNvPr id="53" name="四角形: 角を丸くする 52">
              <a:extLst>
                <a:ext uri="{FF2B5EF4-FFF2-40B4-BE49-F238E27FC236}">
                  <a16:creationId xmlns:a16="http://schemas.microsoft.com/office/drawing/2014/main" id="{37461853-CD15-CA37-EA70-0EC19150D2EF}"/>
                </a:ext>
              </a:extLst>
            </p:cNvPr>
            <p:cNvSpPr/>
            <p:nvPr/>
          </p:nvSpPr>
          <p:spPr>
            <a:xfrm>
              <a:off x="3495843" y="1046510"/>
              <a:ext cx="5074910" cy="2639667"/>
            </a:xfrm>
            <a:prstGeom prst="roundRect">
              <a:avLst/>
            </a:prstGeom>
            <a:noFill/>
            <a:ln w="28575" cap="flat" cmpd="sng" algn="ctr">
              <a:solidFill>
                <a:srgbClr val="4472C4">
                  <a:shade val="15000"/>
                </a:srgbClr>
              </a:solidFill>
              <a:prstDash val="solid"/>
              <a:miter lim="800000"/>
            </a:ln>
            <a:effectLst/>
          </p:spPr>
          <p:txBody>
            <a:bodyPr rtlCol="0" anchor="t"/>
            <a:lstStyle/>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専門職としての要件を十分満たせていない。</a:t>
              </a: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R="0" lvl="0" defTabSz="457200" eaLnBrk="1" fontAlgn="auto" latinLnBrk="0" hangingPunct="1">
                <a:lnSpc>
                  <a:spcPct val="100000"/>
                </a:lnSpc>
                <a:spcBef>
                  <a:spcPts val="0"/>
                </a:spcBef>
                <a:spcAft>
                  <a:spcPts val="0"/>
                </a:spcAft>
                <a:buClrTx/>
                <a:buSzTx/>
                <a:tabLst/>
                <a:defRPr/>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①規範・倫理の存在 ➡ 「保健師」独自のものがない</a:t>
              </a: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R="0" lvl="0" defTabSz="457200" eaLnBrk="1" fontAlgn="auto" latinLnBrk="0" hangingPunct="1">
                <a:lnSpc>
                  <a:spcPct val="100000"/>
                </a:lnSpc>
                <a:spcBef>
                  <a:spcPts val="0"/>
                </a:spcBef>
                <a:spcAft>
                  <a:spcPts val="0"/>
                </a:spcAft>
                <a:buClrTx/>
                <a:buSzTx/>
                <a:tabLst/>
                <a:defRPr/>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②高度で体系化された専門知識・技能</a:t>
              </a: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lvl="0" defTabSz="457200">
                <a:defRPr/>
              </a:pPr>
              <a:r>
                <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➡実践の</a:t>
              </a:r>
              <a:r>
                <a:rPr kumimoji="0" lang="ja-JP" altLang="en-US" sz="1400" kern="0" dirty="0">
                  <a:solidFill>
                    <a:prstClr val="black"/>
                  </a:solidFill>
                  <a:latin typeface="BIZ UDPゴシック" panose="020B0400000000000000" pitchFamily="50" charset="-128"/>
                  <a:ea typeface="BIZ UDPゴシック" panose="020B0400000000000000" pitchFamily="50" charset="-128"/>
                </a:rPr>
                <a:t>拡大･高度化に即応する基準や指針の更新が</a:t>
              </a:r>
              <a:endParaRPr kumimoji="0" lang="en-US" altLang="ja-JP" sz="1400" kern="0" dirty="0">
                <a:solidFill>
                  <a:prstClr val="black"/>
                </a:solidFill>
                <a:latin typeface="BIZ UDPゴシック" panose="020B0400000000000000" pitchFamily="50" charset="-128"/>
                <a:ea typeface="BIZ UDPゴシック" panose="020B0400000000000000" pitchFamily="50" charset="-128"/>
              </a:endParaRPr>
            </a:p>
            <a:p>
              <a:pPr lvl="0" defTabSz="457200">
                <a:defRPr/>
              </a:pPr>
              <a:r>
                <a:rPr kumimoji="0" lang="ja-JP" altLang="en-US" sz="1400" kern="0" dirty="0">
                  <a:solidFill>
                    <a:prstClr val="black"/>
                  </a:solidFill>
                  <a:latin typeface="BIZ UDPゴシック" panose="020B0400000000000000" pitchFamily="50" charset="-128"/>
                  <a:ea typeface="BIZ UDPゴシック" panose="020B0400000000000000" pitchFamily="50" charset="-128"/>
                </a:rPr>
                <a:t>　　　困難、エビデンスに基づく実践ガイドラインが未整備</a:t>
              </a:r>
              <a:endParaRPr kumimoji="0" lang="en-US" altLang="ja-JP" sz="1400" kern="0" dirty="0">
                <a:solidFill>
                  <a:prstClr val="black"/>
                </a:solidFill>
                <a:latin typeface="BIZ UDPゴシック" panose="020B0400000000000000" pitchFamily="50" charset="-128"/>
                <a:ea typeface="BIZ UDPゴシック" panose="020B0400000000000000" pitchFamily="50" charset="-128"/>
              </a:endParaRPr>
            </a:p>
            <a:p>
              <a:pPr marR="0" lvl="0" defTabSz="457200" eaLnBrk="1" fontAlgn="auto" latinLnBrk="0" hangingPunct="1">
                <a:lnSpc>
                  <a:spcPct val="100000"/>
                </a:lnSpc>
                <a:spcBef>
                  <a:spcPts val="0"/>
                </a:spcBef>
                <a:spcAft>
                  <a:spcPts val="0"/>
                </a:spcAft>
                <a:buClrTx/>
                <a:buSzTx/>
                <a:tabLst/>
                <a:defRPr/>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状況依存性が高く標準化が困難</a:t>
              </a: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R="0" lvl="0" defTabSz="457200" eaLnBrk="1" fontAlgn="auto" latinLnBrk="0" hangingPunct="1">
                <a:lnSpc>
                  <a:spcPct val="100000"/>
                </a:lnSpc>
                <a:spcBef>
                  <a:spcPts val="0"/>
                </a:spcBef>
                <a:spcAft>
                  <a:spcPts val="0"/>
                </a:spcAft>
                <a:buClrTx/>
                <a:buSzTx/>
                <a:tabLst/>
                <a:defRPr/>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③職務の自律性 </a:t>
              </a:r>
              <a:r>
                <a:rPr kumimoji="0" lang="ja-JP" altLang="en-US" sz="1400" kern="0" dirty="0">
                  <a:solidFill>
                    <a:prstClr val="black"/>
                  </a:solidFill>
                  <a:latin typeface="BIZ UDPゴシック" panose="020B0400000000000000" pitchFamily="50" charset="-128"/>
                  <a:ea typeface="BIZ UDPゴシック" panose="020B0400000000000000" pitchFamily="50" charset="-128"/>
                </a:rPr>
                <a:t>➡名称独占</a:t>
              </a: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、多領域配置等による限界あり</a:t>
              </a: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R="0" lvl="0" defTabSz="457200" eaLnBrk="1" fontAlgn="auto" latinLnBrk="0" hangingPunct="1">
                <a:lnSpc>
                  <a:spcPct val="100000"/>
                </a:lnSpc>
                <a:spcBef>
                  <a:spcPts val="0"/>
                </a:spcBef>
                <a:spcAft>
                  <a:spcPts val="0"/>
                </a:spcAft>
                <a:buClrTx/>
                <a:buSzTx/>
                <a:tabLst/>
                <a:defRPr/>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④専門的職業団体の存在 ➡「保健師会」はない。関連団体</a:t>
              </a: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R="0" lvl="0" defTabSz="457200" eaLnBrk="1" fontAlgn="auto" latinLnBrk="0" hangingPunct="1">
                <a:lnSpc>
                  <a:spcPct val="100000"/>
                </a:lnSpc>
                <a:spcBef>
                  <a:spcPts val="0"/>
                </a:spcBef>
                <a:spcAft>
                  <a:spcPts val="0"/>
                </a:spcAft>
                <a:buClrTx/>
                <a:buSzTx/>
                <a:tabLst/>
                <a:defRPr/>
              </a:pPr>
              <a:r>
                <a:rPr kumimoji="0" lang="en-US" altLang="ja-JP" sz="1400" kern="0" dirty="0">
                  <a:solidFill>
                    <a:prstClr val="black"/>
                  </a:solidFill>
                  <a:latin typeface="BIZ UDPゴシック" panose="020B0400000000000000" pitchFamily="50" charset="-128"/>
                  <a:ea typeface="BIZ UDPゴシック" panose="020B0400000000000000" pitchFamily="50" charset="-128"/>
                </a:rPr>
                <a:t>   </a:t>
              </a: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の協議会はあるがビジョンや合意形成に脆弱さあり　　　　　　　　　　　　</a:t>
              </a:r>
            </a:p>
            <a:p>
              <a:pPr marR="0" lvl="0" defTabSz="457200" eaLnBrk="1" fontAlgn="auto" latinLnBrk="0" hangingPunct="1">
                <a:lnSpc>
                  <a:spcPct val="100000"/>
                </a:lnSpc>
                <a:spcBef>
                  <a:spcPts val="0"/>
                </a:spcBef>
                <a:spcAft>
                  <a:spcPts val="0"/>
                </a:spcAft>
                <a:buClrTx/>
                <a:buSzTx/>
                <a:tabLst/>
                <a:defRPr/>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　　　　　　</a:t>
              </a:r>
            </a:p>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持続的な質保証に資する外部評価機構がない　</a:t>
              </a:r>
            </a:p>
          </p:txBody>
        </p:sp>
        <p:grpSp>
          <p:nvGrpSpPr>
            <p:cNvPr id="46" name="グループ化 45">
              <a:extLst>
                <a:ext uri="{FF2B5EF4-FFF2-40B4-BE49-F238E27FC236}">
                  <a16:creationId xmlns:a16="http://schemas.microsoft.com/office/drawing/2014/main" id="{A9674E68-988C-AA2F-0AF1-30AD5C9FB589}"/>
                </a:ext>
              </a:extLst>
            </p:cNvPr>
            <p:cNvGrpSpPr/>
            <p:nvPr/>
          </p:nvGrpSpPr>
          <p:grpSpPr>
            <a:xfrm>
              <a:off x="485064" y="816209"/>
              <a:ext cx="11670703" cy="2869969"/>
              <a:chOff x="-862520" y="250710"/>
              <a:chExt cx="11670703" cy="2869969"/>
            </a:xfrm>
          </p:grpSpPr>
          <p:sp>
            <p:nvSpPr>
              <p:cNvPr id="47" name="四角形: 角を丸くする 46">
                <a:extLst>
                  <a:ext uri="{FF2B5EF4-FFF2-40B4-BE49-F238E27FC236}">
                    <a16:creationId xmlns:a16="http://schemas.microsoft.com/office/drawing/2014/main" id="{DD4A66D5-34D0-9D0D-E6F6-D98514E8170F}"/>
                  </a:ext>
                </a:extLst>
              </p:cNvPr>
              <p:cNvSpPr/>
              <p:nvPr/>
            </p:nvSpPr>
            <p:spPr>
              <a:xfrm>
                <a:off x="7560497" y="459028"/>
                <a:ext cx="3247686" cy="2661650"/>
              </a:xfrm>
              <a:prstGeom prst="roundRect">
                <a:avLst/>
              </a:prstGeom>
              <a:noFill/>
              <a:ln w="28575" cap="flat" cmpd="sng" algn="ctr">
                <a:solidFill>
                  <a:srgbClr val="4472C4">
                    <a:shade val="15000"/>
                  </a:srgbClr>
                </a:solidFill>
                <a:prstDash val="solid"/>
                <a:miter lim="800000"/>
              </a:ln>
              <a:effectLst/>
            </p:spPr>
            <p:txBody>
              <a:bodyPr rtlCol="0" anchor="t"/>
              <a:lstStyle/>
              <a:p>
                <a:pPr marL="285750" lvl="0" indent="-285750" defTabSz="457200">
                  <a:buFont typeface="Wingdings" panose="05000000000000000000" pitchFamily="2" charset="2"/>
                  <a:buChar char="n"/>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まず、保健師</a:t>
                </a:r>
                <a:r>
                  <a:rPr kumimoji="0" lang="ja-JP" altLang="en-US" sz="1400" kern="0" dirty="0">
                    <a:solidFill>
                      <a:prstClr val="black"/>
                    </a:solidFill>
                    <a:latin typeface="BIZ UDPゴシック" panose="020B0400000000000000" pitchFamily="50" charset="-128"/>
                    <a:ea typeface="BIZ UDPゴシック" panose="020B0400000000000000" pitchFamily="50" charset="-128"/>
                  </a:rPr>
                  <a:t>のコアバリューとコアコンピテンシーを</a:t>
                </a: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、関連団体の総力で明確化する。　　　　　　　➡保健師の総意で上流の課題の解決に向かう意義を確認する。</a:t>
                </a: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285750" indent="-285750" defTabSz="457200">
                  <a:buFont typeface="Wingdings" panose="05000000000000000000" pitchFamily="2" charset="2"/>
                  <a:buChar char="n"/>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教育・実践・研究の</a:t>
                </a:r>
                <a:r>
                  <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3</a:t>
                </a: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団体でプロジェクトを始動、協議会</a:t>
                </a:r>
                <a:r>
                  <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6</a:t>
                </a: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団体の協働にてデルファイ調査を実施。</a:t>
                </a: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285750" indent="-285750" defTabSz="457200">
                  <a:buFont typeface="Wingdings" panose="05000000000000000000" pitchFamily="2" charset="2"/>
                  <a:buChar char="n"/>
                </a:pP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285750" indent="-285750" defTabSz="457200">
                  <a:buFont typeface="Wingdings" panose="05000000000000000000" pitchFamily="2" charset="2"/>
                  <a:buChar char="n"/>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今後、保健師の継続的質改善に向けた機能強化策の検討を継続。</a:t>
                </a:r>
              </a:p>
              <a:p>
                <a:pPr marL="0" marR="0" lvl="0" indent="0" defTabSz="4572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48" name="四角形: 角を丸くする 47">
                <a:extLst>
                  <a:ext uri="{FF2B5EF4-FFF2-40B4-BE49-F238E27FC236}">
                    <a16:creationId xmlns:a16="http://schemas.microsoft.com/office/drawing/2014/main" id="{16249035-1C11-470D-7268-26CCE27024CF}"/>
                  </a:ext>
                </a:extLst>
              </p:cNvPr>
              <p:cNvSpPr/>
              <p:nvPr/>
            </p:nvSpPr>
            <p:spPr>
              <a:xfrm>
                <a:off x="-862520" y="481010"/>
                <a:ext cx="2673451" cy="2639669"/>
              </a:xfrm>
              <a:prstGeom prst="roundRect">
                <a:avLst/>
              </a:prstGeom>
              <a:noFill/>
              <a:ln w="28575" cap="flat" cmpd="sng" algn="ctr">
                <a:solidFill>
                  <a:srgbClr val="4472C4">
                    <a:shade val="15000"/>
                  </a:srgbClr>
                </a:solidFill>
                <a:prstDash val="solid"/>
                <a:miter lim="800000"/>
              </a:ln>
              <a:effectLst/>
            </p:spPr>
            <p:txBody>
              <a:bodyPr rtlCol="0" anchor="t"/>
              <a:lstStyle/>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n"/>
                  <a:tabLst/>
                  <a:defRPr/>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日本は</a:t>
                </a:r>
                <a:r>
                  <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保健師を冠する</a:t>
                </a:r>
                <a:r>
                  <a:rPr kumimoji="0" lang="ja-JP" altLang="en-US" sz="1400" kern="0" dirty="0">
                    <a:solidFill>
                      <a:prstClr val="black"/>
                    </a:solidFill>
                    <a:latin typeface="BIZ UDPゴシック" panose="020B0400000000000000" pitchFamily="50" charset="-128"/>
                    <a:ea typeface="BIZ UDPゴシック" panose="020B0400000000000000" pitchFamily="50" charset="-128"/>
                  </a:rPr>
                  <a:t> </a:t>
                </a: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保健師助産師看護師法（</a:t>
                </a:r>
                <a:r>
                  <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1948</a:t>
                </a: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～）を持ち、専門職である保健師の地位が確立している国である。</a:t>
                </a: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n"/>
                  <a:tabLst/>
                  <a:defRPr/>
                </a:pP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285750" lvl="0" indent="-285750" defTabSz="457200">
                  <a:buFont typeface="Wingdings" panose="05000000000000000000" pitchFamily="2" charset="2"/>
                  <a:buChar char="n"/>
                  <a:defRPr/>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日本は、保健師の約</a:t>
                </a:r>
                <a:r>
                  <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7</a:t>
                </a: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割が行政機関に所属し、　</a:t>
                </a:r>
                <a:r>
                  <a:rPr kumimoji="0" lang="ja-JP" altLang="en-US" sz="1400" kern="0" dirty="0">
                    <a:solidFill>
                      <a:prstClr val="black"/>
                    </a:solidFill>
                    <a:latin typeface="BIZ UDPゴシック" panose="020B0400000000000000" pitchFamily="50" charset="-128"/>
                    <a:ea typeface="BIZ UDPゴシック" panose="020B0400000000000000" pitchFamily="50" charset="-128"/>
                  </a:rPr>
                  <a:t>全国の公衆衛生が、</a:t>
                </a: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対人支援･政策の両面から支えられている国である。</a:t>
                </a: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285750" marR="0" lvl="0" indent="-285750" defTabSz="457200" eaLnBrk="1" fontAlgn="auto" latinLnBrk="0" hangingPunct="1">
                  <a:lnSpc>
                    <a:spcPct val="100000"/>
                  </a:lnSpc>
                  <a:spcBef>
                    <a:spcPts val="0"/>
                  </a:spcBef>
                  <a:spcAft>
                    <a:spcPts val="0"/>
                  </a:spcAft>
                  <a:buClrTx/>
                  <a:buSzTx/>
                  <a:buFont typeface="Wingdings" panose="05000000000000000000" pitchFamily="2" charset="2"/>
                  <a:buChar char="n"/>
                  <a:tabLst/>
                  <a:defRPr/>
                </a:pP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50" name="矢印: 右 49">
                <a:extLst>
                  <a:ext uri="{FF2B5EF4-FFF2-40B4-BE49-F238E27FC236}">
                    <a16:creationId xmlns:a16="http://schemas.microsoft.com/office/drawing/2014/main" id="{AAA8EA5C-3774-F97C-230F-402A9171084F}"/>
                  </a:ext>
                </a:extLst>
              </p:cNvPr>
              <p:cNvSpPr/>
              <p:nvPr/>
            </p:nvSpPr>
            <p:spPr>
              <a:xfrm>
                <a:off x="1823501" y="859845"/>
                <a:ext cx="377952" cy="1038226"/>
              </a:xfrm>
              <a:prstGeom prst="rightArrow">
                <a:avLst>
                  <a:gd name="adj1" fmla="val 50000"/>
                  <a:gd name="adj2" fmla="val 70988"/>
                </a:avLst>
              </a:prstGeom>
              <a:solidFill>
                <a:srgbClr val="4472C4"/>
              </a:solidFill>
              <a:ln w="12700" cap="flat" cmpd="sng" algn="ctr">
                <a:solidFill>
                  <a:srgbClr val="4472C4">
                    <a:shade val="15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52" name="テキスト ボックス 51">
                <a:extLst>
                  <a:ext uri="{FF2B5EF4-FFF2-40B4-BE49-F238E27FC236}">
                    <a16:creationId xmlns:a16="http://schemas.microsoft.com/office/drawing/2014/main" id="{440C86AB-AD08-C2EE-F48A-6E226E720369}"/>
                  </a:ext>
                </a:extLst>
              </p:cNvPr>
              <p:cNvSpPr txBox="1"/>
              <p:nvPr/>
            </p:nvSpPr>
            <p:spPr>
              <a:xfrm>
                <a:off x="7744340" y="250710"/>
                <a:ext cx="2880000" cy="360000"/>
              </a:xfrm>
              <a:prstGeom prst="rect">
                <a:avLst/>
              </a:prstGeom>
              <a:solidFill>
                <a:srgbClr val="FFFFCC"/>
              </a:solid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600" b="1" kern="0" dirty="0">
                    <a:solidFill>
                      <a:prstClr val="black"/>
                    </a:solidFill>
                    <a:latin typeface="BIZ UDPゴシック" panose="020B0400000000000000" pitchFamily="50" charset="-128"/>
                    <a:ea typeface="BIZ UDPゴシック" panose="020B0400000000000000" pitchFamily="50" charset="-128"/>
                  </a:rPr>
                  <a:t>保健師</a:t>
                </a:r>
                <a:r>
                  <a:rPr kumimoji="0" lang="ja-JP" altLang="en-US" sz="1600" b="1"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の総意で解決したい</a:t>
                </a:r>
              </a:p>
            </p:txBody>
          </p:sp>
          <p:sp>
            <p:nvSpPr>
              <p:cNvPr id="51" name="テキスト ボックス 50">
                <a:extLst>
                  <a:ext uri="{FF2B5EF4-FFF2-40B4-BE49-F238E27FC236}">
                    <a16:creationId xmlns:a16="http://schemas.microsoft.com/office/drawing/2014/main" id="{6129A471-DD01-8FCF-1CFD-D596297D4AD5}"/>
                  </a:ext>
                </a:extLst>
              </p:cNvPr>
              <p:cNvSpPr txBox="1"/>
              <p:nvPr/>
            </p:nvSpPr>
            <p:spPr>
              <a:xfrm>
                <a:off x="2972072" y="254795"/>
                <a:ext cx="2880000" cy="360000"/>
              </a:xfrm>
              <a:prstGeom prst="rect">
                <a:avLst/>
              </a:prstGeom>
              <a:solidFill>
                <a:srgbClr val="D2DEFF"/>
              </a:solid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600" b="1" kern="0" dirty="0">
                    <a:solidFill>
                      <a:prstClr val="black"/>
                    </a:solidFill>
                    <a:latin typeface="BIZ UDPゴシック" panose="020B0400000000000000" pitchFamily="50" charset="-128"/>
                    <a:ea typeface="BIZ UDPゴシック" panose="020B0400000000000000" pitchFamily="50" charset="-128"/>
                  </a:rPr>
                  <a:t>しかし、</a:t>
                </a:r>
                <a:r>
                  <a:rPr kumimoji="0" lang="ja-JP" altLang="en-US" sz="1600" b="1"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上流の課題がある</a:t>
                </a:r>
              </a:p>
            </p:txBody>
          </p:sp>
        </p:grpSp>
        <p:sp>
          <p:nvSpPr>
            <p:cNvPr id="54" name="テキスト ボックス 53">
              <a:extLst>
                <a:ext uri="{FF2B5EF4-FFF2-40B4-BE49-F238E27FC236}">
                  <a16:creationId xmlns:a16="http://schemas.microsoft.com/office/drawing/2014/main" id="{DFEAF727-11B5-2821-B926-D523AFEC40C2}"/>
                </a:ext>
              </a:extLst>
            </p:cNvPr>
            <p:cNvSpPr txBox="1"/>
            <p:nvPr/>
          </p:nvSpPr>
          <p:spPr>
            <a:xfrm>
              <a:off x="381789" y="816927"/>
              <a:ext cx="2880000" cy="360000"/>
            </a:xfrm>
            <a:prstGeom prst="rect">
              <a:avLst/>
            </a:prstGeom>
            <a:solidFill>
              <a:srgbClr val="FFD9FF"/>
            </a:solidFill>
          </p:spPr>
          <p:txBody>
            <a:bodyPr wrap="square" rtlCol="0">
              <a:spAutoFit/>
            </a:bodyPr>
            <a:lstStyle/>
            <a:p>
              <a:pPr marL="0" marR="0" lvl="0" indent="0" algn="ctr" defTabSz="45720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rPr>
                <a:t>日本の保健師はスゴイ</a:t>
              </a:r>
            </a:p>
          </p:txBody>
        </p:sp>
        <p:sp>
          <p:nvSpPr>
            <p:cNvPr id="55" name="矢印: 右 54">
              <a:extLst>
                <a:ext uri="{FF2B5EF4-FFF2-40B4-BE49-F238E27FC236}">
                  <a16:creationId xmlns:a16="http://schemas.microsoft.com/office/drawing/2014/main" id="{B17EE3FE-8F31-E0A7-3D3B-EA018CFB1C57}"/>
                </a:ext>
              </a:extLst>
            </p:cNvPr>
            <p:cNvSpPr/>
            <p:nvPr/>
          </p:nvSpPr>
          <p:spPr>
            <a:xfrm>
              <a:off x="8570752" y="1461777"/>
              <a:ext cx="377952" cy="1038226"/>
            </a:xfrm>
            <a:prstGeom prst="rightArrow">
              <a:avLst>
                <a:gd name="adj1" fmla="val 50000"/>
                <a:gd name="adj2" fmla="val 70988"/>
              </a:avLst>
            </a:prstGeom>
            <a:solidFill>
              <a:srgbClr val="4472C4"/>
            </a:solidFill>
            <a:ln w="12700" cap="flat" cmpd="sng" algn="ctr">
              <a:solidFill>
                <a:srgbClr val="4472C4">
                  <a:shade val="15000"/>
                </a:srgbClr>
              </a:solidFill>
              <a:prstDash val="solid"/>
              <a:miter lim="800000"/>
            </a:ln>
            <a:effectLst/>
          </p:spPr>
          <p:txBody>
            <a:bodyPr rtlCol="0" anchor="ctr"/>
            <a:lstStyle/>
            <a:p>
              <a:pPr marL="0" marR="0" lvl="0" indent="0" algn="ctr" defTabSz="4572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a:ln>
                  <a:noFill/>
                </a:ln>
                <a:solidFill>
                  <a:prstClr val="white"/>
                </a:solidFill>
                <a:effectLst/>
                <a:uLnTx/>
                <a:uFillTx/>
                <a:latin typeface="Calibri" panose="020F0502020204030204"/>
                <a:ea typeface="游ゴシック" panose="020B0400000000000000" pitchFamily="50" charset="-128"/>
                <a:cs typeface="+mn-cs"/>
              </a:endParaRPr>
            </a:p>
          </p:txBody>
        </p:sp>
      </p:grpSp>
      <p:grpSp>
        <p:nvGrpSpPr>
          <p:cNvPr id="63" name="グループ化 62">
            <a:extLst>
              <a:ext uri="{FF2B5EF4-FFF2-40B4-BE49-F238E27FC236}">
                <a16:creationId xmlns:a16="http://schemas.microsoft.com/office/drawing/2014/main" id="{A21BA184-56DF-4DC4-C964-613B08D2AA1D}"/>
              </a:ext>
            </a:extLst>
          </p:cNvPr>
          <p:cNvGrpSpPr/>
          <p:nvPr/>
        </p:nvGrpSpPr>
        <p:grpSpPr>
          <a:xfrm>
            <a:off x="561767" y="3876683"/>
            <a:ext cx="11331897" cy="2858707"/>
            <a:chOff x="561767" y="3785243"/>
            <a:chExt cx="11331897" cy="2858707"/>
          </a:xfrm>
        </p:grpSpPr>
        <p:grpSp>
          <p:nvGrpSpPr>
            <p:cNvPr id="34" name="グループ化 33">
              <a:extLst>
                <a:ext uri="{FF2B5EF4-FFF2-40B4-BE49-F238E27FC236}">
                  <a16:creationId xmlns:a16="http://schemas.microsoft.com/office/drawing/2014/main" id="{BC0C54DD-9FB1-DD7D-CA98-687271463576}"/>
                </a:ext>
              </a:extLst>
            </p:cNvPr>
            <p:cNvGrpSpPr/>
            <p:nvPr/>
          </p:nvGrpSpPr>
          <p:grpSpPr>
            <a:xfrm>
              <a:off x="561767" y="3785243"/>
              <a:ext cx="11331897" cy="2858707"/>
              <a:chOff x="475488" y="1873994"/>
              <a:chExt cx="11331897" cy="2858707"/>
            </a:xfrm>
          </p:grpSpPr>
          <p:grpSp>
            <p:nvGrpSpPr>
              <p:cNvPr id="29" name="グループ化 28">
                <a:extLst>
                  <a:ext uri="{FF2B5EF4-FFF2-40B4-BE49-F238E27FC236}">
                    <a16:creationId xmlns:a16="http://schemas.microsoft.com/office/drawing/2014/main" id="{38B1E1DC-F111-16A4-3487-C81854BE9753}"/>
                  </a:ext>
                </a:extLst>
              </p:cNvPr>
              <p:cNvGrpSpPr/>
              <p:nvPr/>
            </p:nvGrpSpPr>
            <p:grpSpPr>
              <a:xfrm>
                <a:off x="475488" y="1873994"/>
                <a:ext cx="11331897" cy="2858707"/>
                <a:chOff x="475488" y="1854088"/>
                <a:chExt cx="11331897" cy="2858707"/>
              </a:xfrm>
            </p:grpSpPr>
            <p:grpSp>
              <p:nvGrpSpPr>
                <p:cNvPr id="19" name="グループ化 18">
                  <a:extLst>
                    <a:ext uri="{FF2B5EF4-FFF2-40B4-BE49-F238E27FC236}">
                      <a16:creationId xmlns:a16="http://schemas.microsoft.com/office/drawing/2014/main" id="{F7D2DDEF-3FB6-5EBE-B137-6177AAEEDFF3}"/>
                    </a:ext>
                  </a:extLst>
                </p:cNvPr>
                <p:cNvGrpSpPr/>
                <p:nvPr/>
              </p:nvGrpSpPr>
              <p:grpSpPr>
                <a:xfrm>
                  <a:off x="475488" y="1854088"/>
                  <a:ext cx="11331897" cy="2858707"/>
                  <a:chOff x="475488" y="1159432"/>
                  <a:chExt cx="11331897" cy="2858707"/>
                </a:xfrm>
              </p:grpSpPr>
              <p:sp>
                <p:nvSpPr>
                  <p:cNvPr id="21" name="楕円 20">
                    <a:extLst>
                      <a:ext uri="{FF2B5EF4-FFF2-40B4-BE49-F238E27FC236}">
                        <a16:creationId xmlns:a16="http://schemas.microsoft.com/office/drawing/2014/main" id="{82829F2D-DB08-D2F8-A85A-A12825B5161B}"/>
                      </a:ext>
                    </a:extLst>
                  </p:cNvPr>
                  <p:cNvSpPr/>
                  <p:nvPr/>
                </p:nvSpPr>
                <p:spPr>
                  <a:xfrm>
                    <a:off x="475488" y="1159432"/>
                    <a:ext cx="11331897" cy="2858707"/>
                  </a:xfrm>
                  <a:prstGeom prst="ellipse">
                    <a:avLst/>
                  </a:prstGeom>
                  <a:solidFill>
                    <a:srgbClr val="5B9BD5">
                      <a:lumMod val="20000"/>
                      <a:lumOff val="80000"/>
                    </a:srgbClr>
                  </a:solidFill>
                  <a:ln w="12700" cap="flat" cmpd="sng" algn="ctr">
                    <a:noFill/>
                    <a:prstDash val="solid"/>
                    <a:miter lim="800000"/>
                  </a:ln>
                  <a:effectLst/>
                </p:spPr>
                <p:txBody>
                  <a:bodyPr vert="horz" rtlCol="0" anchor="t"/>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altLang="ja-JP" sz="18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sp>
                <p:nvSpPr>
                  <p:cNvPr id="26" name="タイトル 3">
                    <a:extLst>
                      <a:ext uri="{FF2B5EF4-FFF2-40B4-BE49-F238E27FC236}">
                        <a16:creationId xmlns:a16="http://schemas.microsoft.com/office/drawing/2014/main" id="{E6315C6A-D7F0-4316-13C3-25DE741B6D67}"/>
                      </a:ext>
                    </a:extLst>
                  </p:cNvPr>
                  <p:cNvSpPr txBox="1">
                    <a:spLocks/>
                  </p:cNvSpPr>
                  <p:nvPr/>
                </p:nvSpPr>
                <p:spPr>
                  <a:xfrm>
                    <a:off x="1679636" y="1701368"/>
                    <a:ext cx="2664000" cy="315432"/>
                  </a:xfrm>
                  <a:prstGeom prst="rect">
                    <a:avLst/>
                  </a:prstGeom>
                  <a:solidFill>
                    <a:srgbClr val="70AD47">
                      <a:lumMod val="20000"/>
                      <a:lumOff val="80000"/>
                    </a:srgbClr>
                  </a:solidFill>
                  <a:ln>
                    <a:solidFill>
                      <a:sysClr val="windowText" lastClr="00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公社）日本看護協会</a:t>
                    </a:r>
                  </a:p>
                </p:txBody>
              </p:sp>
              <p:sp>
                <p:nvSpPr>
                  <p:cNvPr id="30" name="タイトル 3">
                    <a:extLst>
                      <a:ext uri="{FF2B5EF4-FFF2-40B4-BE49-F238E27FC236}">
                        <a16:creationId xmlns:a16="http://schemas.microsoft.com/office/drawing/2014/main" id="{E2165112-7001-F2D4-96A1-D2798BF85424}"/>
                      </a:ext>
                    </a:extLst>
                  </p:cNvPr>
                  <p:cNvSpPr txBox="1">
                    <a:spLocks/>
                  </p:cNvSpPr>
                  <p:nvPr/>
                </p:nvSpPr>
                <p:spPr>
                  <a:xfrm>
                    <a:off x="4580865" y="2380547"/>
                    <a:ext cx="2664000" cy="315432"/>
                  </a:xfrm>
                  <a:prstGeom prst="rect">
                    <a:avLst/>
                  </a:prstGeom>
                  <a:solidFill>
                    <a:srgbClr val="70AD47">
                      <a:lumMod val="20000"/>
                      <a:lumOff val="80000"/>
                    </a:srgbClr>
                  </a:solidFill>
                  <a:ln>
                    <a:solidFill>
                      <a:sysClr val="windowText" lastClr="00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日本保健師活動研究会</a:t>
                    </a:r>
                  </a:p>
                </p:txBody>
              </p:sp>
              <p:sp>
                <p:nvSpPr>
                  <p:cNvPr id="33" name="タイトル 3">
                    <a:extLst>
                      <a:ext uri="{FF2B5EF4-FFF2-40B4-BE49-F238E27FC236}">
                        <a16:creationId xmlns:a16="http://schemas.microsoft.com/office/drawing/2014/main" id="{19C016E7-0BB2-C91E-7853-43B711999BF2}"/>
                      </a:ext>
                    </a:extLst>
                  </p:cNvPr>
                  <p:cNvSpPr txBox="1">
                    <a:spLocks/>
                  </p:cNvSpPr>
                  <p:nvPr/>
                </p:nvSpPr>
                <p:spPr>
                  <a:xfrm>
                    <a:off x="7599503" y="3108672"/>
                    <a:ext cx="3150781" cy="315432"/>
                  </a:xfrm>
                  <a:prstGeom prst="rect">
                    <a:avLst/>
                  </a:prstGeom>
                  <a:solidFill>
                    <a:srgbClr val="70AD47">
                      <a:lumMod val="20000"/>
                      <a:lumOff val="80000"/>
                    </a:srgbClr>
                  </a:solidFill>
                  <a:ln>
                    <a:solidFill>
                      <a:sysClr val="windowText" lastClr="00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一社）全国保健師教育機関協議会</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sp>
                <p:nvSpPr>
                  <p:cNvPr id="35" name="タイトル 3">
                    <a:extLst>
                      <a:ext uri="{FF2B5EF4-FFF2-40B4-BE49-F238E27FC236}">
                        <a16:creationId xmlns:a16="http://schemas.microsoft.com/office/drawing/2014/main" id="{4CDDF08B-1928-871F-BB47-18D1F9E415F6}"/>
                      </a:ext>
                    </a:extLst>
                  </p:cNvPr>
                  <p:cNvSpPr txBox="1">
                    <a:spLocks/>
                  </p:cNvSpPr>
                  <p:nvPr/>
                </p:nvSpPr>
                <p:spPr>
                  <a:xfrm>
                    <a:off x="1677486" y="2380547"/>
                    <a:ext cx="2664000" cy="315432"/>
                  </a:xfrm>
                  <a:prstGeom prst="rect">
                    <a:avLst/>
                  </a:prstGeom>
                  <a:solidFill>
                    <a:srgbClr val="70AD47">
                      <a:lumMod val="20000"/>
                      <a:lumOff val="80000"/>
                    </a:srgbClr>
                  </a:solidFill>
                  <a:ln>
                    <a:solidFill>
                      <a:sysClr val="windowText" lastClr="00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一社）日本産業保健師会</a:t>
                    </a:r>
                  </a:p>
                </p:txBody>
              </p:sp>
              <p:sp>
                <p:nvSpPr>
                  <p:cNvPr id="36" name="タイトル 3">
                    <a:extLst>
                      <a:ext uri="{FF2B5EF4-FFF2-40B4-BE49-F238E27FC236}">
                        <a16:creationId xmlns:a16="http://schemas.microsoft.com/office/drawing/2014/main" id="{1D1F7FE7-433D-78FE-2968-CE98866CBA89}"/>
                      </a:ext>
                    </a:extLst>
                  </p:cNvPr>
                  <p:cNvSpPr txBox="1">
                    <a:spLocks/>
                  </p:cNvSpPr>
                  <p:nvPr/>
                </p:nvSpPr>
                <p:spPr>
                  <a:xfrm>
                    <a:off x="1677486" y="3108672"/>
                    <a:ext cx="2664000" cy="315432"/>
                  </a:xfrm>
                  <a:prstGeom prst="rect">
                    <a:avLst/>
                  </a:prstGeom>
                  <a:solidFill>
                    <a:srgbClr val="70AD47">
                      <a:lumMod val="20000"/>
                      <a:lumOff val="80000"/>
                    </a:srgbClr>
                  </a:solidFill>
                  <a:ln>
                    <a:solidFill>
                      <a:sysClr val="windowText" lastClr="00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全国保健師長会</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grpSp>
            <p:sp>
              <p:nvSpPr>
                <p:cNvPr id="28" name="タイトル 3">
                  <a:extLst>
                    <a:ext uri="{FF2B5EF4-FFF2-40B4-BE49-F238E27FC236}">
                      <a16:creationId xmlns:a16="http://schemas.microsoft.com/office/drawing/2014/main" id="{C946DDCF-CAA9-62E7-A706-7B28465B762A}"/>
                    </a:ext>
                  </a:extLst>
                </p:cNvPr>
                <p:cNvSpPr txBox="1">
                  <a:spLocks/>
                </p:cNvSpPr>
                <p:nvPr/>
              </p:nvSpPr>
              <p:spPr>
                <a:xfrm>
                  <a:off x="4593090" y="3803327"/>
                  <a:ext cx="2750467" cy="315432"/>
                </a:xfrm>
                <a:prstGeom prst="rect">
                  <a:avLst/>
                </a:prstGeom>
                <a:solidFill>
                  <a:srgbClr val="70AD47">
                    <a:lumMod val="20000"/>
                    <a:lumOff val="80000"/>
                  </a:srgbClr>
                </a:solidFill>
                <a:ln>
                  <a:solidFill>
                    <a:sysClr val="windowText" lastClr="000000"/>
                  </a:solidFill>
                </a:ln>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rPr>
                    <a:t>一社）日本公衆衛生看護学会</a:t>
                  </a:r>
                  <a:endParaRPr kumimoji="1" lang="en-US" altLang="ja-JP" sz="1600" b="0" i="0" u="none" strike="noStrike" kern="120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j-cs"/>
                  </a:endParaRPr>
                </a:p>
              </p:txBody>
            </p:sp>
          </p:grpSp>
          <p:sp>
            <p:nvSpPr>
              <p:cNvPr id="57" name="楕円 56">
                <a:extLst>
                  <a:ext uri="{FF2B5EF4-FFF2-40B4-BE49-F238E27FC236}">
                    <a16:creationId xmlns:a16="http://schemas.microsoft.com/office/drawing/2014/main" id="{F44B94A4-2610-A64F-DE4C-8C93599E4A9D}"/>
                  </a:ext>
                </a:extLst>
              </p:cNvPr>
              <p:cNvSpPr/>
              <p:nvPr/>
            </p:nvSpPr>
            <p:spPr>
              <a:xfrm>
                <a:off x="8337268" y="3111181"/>
                <a:ext cx="2573760" cy="540000"/>
              </a:xfrm>
              <a:prstGeom prst="ellipse">
                <a:avLst/>
              </a:prstGeom>
              <a:solidFill>
                <a:srgbClr val="70AD47">
                  <a:lumMod val="60000"/>
                  <a:lumOff val="40000"/>
                </a:srgbClr>
              </a:solidFill>
              <a:ln w="9525" cap="flat" cmpd="sng" algn="ctr">
                <a:solidFill>
                  <a:srgbClr val="70AD47"/>
                </a:solidFill>
                <a:prstDash val="solid"/>
                <a:round/>
                <a:headEnd type="none" w="med" len="med"/>
                <a:tailEnd type="none" w="med" len="me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保健師の未来を拓くプロジェクト</a:t>
                </a:r>
                <a:endParaRPr kumimoji="0" lang="en-US" altLang="ja-JP" sz="14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8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r>
                  <a:rPr kumimoji="0" lang="en-US" altLang="ja-JP" sz="8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2023-2024</a:t>
                </a:r>
                <a:r>
                  <a:rPr kumimoji="0" lang="ja-JP" altLang="en-US" sz="8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a:t>
                </a:r>
              </a:p>
            </p:txBody>
          </p:sp>
          <p:cxnSp>
            <p:nvCxnSpPr>
              <p:cNvPr id="58" name="直線コネクタ 57">
                <a:extLst>
                  <a:ext uri="{FF2B5EF4-FFF2-40B4-BE49-F238E27FC236}">
                    <a16:creationId xmlns:a16="http://schemas.microsoft.com/office/drawing/2014/main" id="{D6756497-DDA4-A0F6-5D41-6746BF0DE82B}"/>
                  </a:ext>
                </a:extLst>
              </p:cNvPr>
              <p:cNvCxnSpPr>
                <a:cxnSpLocks/>
                <a:stCxn id="36" idx="0"/>
                <a:endCxn id="57" idx="2"/>
              </p:cNvCxnSpPr>
              <p:nvPr/>
            </p:nvCxnSpPr>
            <p:spPr>
              <a:xfrm flipV="1">
                <a:off x="3009486" y="3381181"/>
                <a:ext cx="5327782" cy="442053"/>
              </a:xfrm>
              <a:prstGeom prst="line">
                <a:avLst/>
              </a:prstGeom>
              <a:noFill/>
              <a:ln w="6350" cap="flat" cmpd="sng" algn="ctr">
                <a:solidFill>
                  <a:srgbClr val="4472C4"/>
                </a:solidFill>
                <a:prstDash val="solid"/>
                <a:miter lim="800000"/>
              </a:ln>
              <a:effectLst/>
            </p:spPr>
          </p:cxnSp>
          <p:cxnSp>
            <p:nvCxnSpPr>
              <p:cNvPr id="62" name="直線コネクタ 61">
                <a:extLst>
                  <a:ext uri="{FF2B5EF4-FFF2-40B4-BE49-F238E27FC236}">
                    <a16:creationId xmlns:a16="http://schemas.microsoft.com/office/drawing/2014/main" id="{77137A62-6F0B-3741-C6A6-6A000033350C}"/>
                  </a:ext>
                </a:extLst>
              </p:cNvPr>
              <p:cNvCxnSpPr>
                <a:cxnSpLocks/>
                <a:stCxn id="28" idx="0"/>
                <a:endCxn id="57" idx="2"/>
              </p:cNvCxnSpPr>
              <p:nvPr/>
            </p:nvCxnSpPr>
            <p:spPr>
              <a:xfrm flipV="1">
                <a:off x="5968324" y="3381181"/>
                <a:ext cx="2368944" cy="442052"/>
              </a:xfrm>
              <a:prstGeom prst="line">
                <a:avLst/>
              </a:prstGeom>
              <a:noFill/>
              <a:ln w="6350" cap="flat" cmpd="sng" algn="ctr">
                <a:solidFill>
                  <a:srgbClr val="4472C4"/>
                </a:solidFill>
                <a:prstDash val="solid"/>
                <a:miter lim="800000"/>
              </a:ln>
              <a:effectLst/>
            </p:spPr>
          </p:cxnSp>
          <p:cxnSp>
            <p:nvCxnSpPr>
              <p:cNvPr id="65" name="直線コネクタ 64">
                <a:extLst>
                  <a:ext uri="{FF2B5EF4-FFF2-40B4-BE49-F238E27FC236}">
                    <a16:creationId xmlns:a16="http://schemas.microsoft.com/office/drawing/2014/main" id="{451564F7-D61C-07CE-C529-1FE960325C94}"/>
                  </a:ext>
                </a:extLst>
              </p:cNvPr>
              <p:cNvCxnSpPr>
                <a:cxnSpLocks/>
                <a:stCxn id="57" idx="2"/>
                <a:endCxn id="33" idx="0"/>
              </p:cNvCxnSpPr>
              <p:nvPr/>
            </p:nvCxnSpPr>
            <p:spPr>
              <a:xfrm>
                <a:off x="8337268" y="3381181"/>
                <a:ext cx="837626" cy="442053"/>
              </a:xfrm>
              <a:prstGeom prst="line">
                <a:avLst/>
              </a:prstGeom>
              <a:noFill/>
              <a:ln w="6350" cap="flat" cmpd="sng" algn="ctr">
                <a:solidFill>
                  <a:srgbClr val="4472C4"/>
                </a:solidFill>
                <a:prstDash val="solid"/>
                <a:miter lim="800000"/>
              </a:ln>
              <a:effectLst/>
            </p:spPr>
          </p:cxnSp>
        </p:grpSp>
        <p:sp>
          <p:nvSpPr>
            <p:cNvPr id="61" name="テキスト ボックス 60">
              <a:extLst>
                <a:ext uri="{FF2B5EF4-FFF2-40B4-BE49-F238E27FC236}">
                  <a16:creationId xmlns:a16="http://schemas.microsoft.com/office/drawing/2014/main" id="{9D9913D6-9488-23F2-01C6-88B6113CB40D}"/>
                </a:ext>
              </a:extLst>
            </p:cNvPr>
            <p:cNvSpPr txBox="1"/>
            <p:nvPr/>
          </p:nvSpPr>
          <p:spPr>
            <a:xfrm>
              <a:off x="3095765" y="3860158"/>
              <a:ext cx="6094476" cy="646331"/>
            </a:xfrm>
            <a:prstGeom prst="rect">
              <a:avLst/>
            </a:prstGeom>
            <a:noFill/>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ja-JP" altLang="en-US" sz="18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日本保健師連絡協議会</a:t>
              </a:r>
              <a:endParaRPr kumimoji="0" lang="en-US" altLang="ja-JP" sz="18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altLang="ja-JP" kern="0" dirty="0">
                  <a:solidFill>
                    <a:prstClr val="black"/>
                  </a:solidFill>
                  <a:latin typeface="BIZ UDPゴシック" panose="020B0400000000000000" pitchFamily="50" charset="-128"/>
                  <a:ea typeface="BIZ UDPゴシック" panose="020B0400000000000000" pitchFamily="50" charset="-128"/>
                </a:rPr>
                <a:t>6</a:t>
              </a:r>
              <a:r>
                <a:rPr kumimoji="0" lang="ja-JP" altLang="en-US" kern="0" dirty="0">
                  <a:solidFill>
                    <a:prstClr val="black"/>
                  </a:solidFill>
                  <a:latin typeface="BIZ UDPゴシック" panose="020B0400000000000000" pitchFamily="50" charset="-128"/>
                  <a:ea typeface="BIZ UDPゴシック" panose="020B0400000000000000" pitchFamily="50" charset="-128"/>
                </a:rPr>
                <a:t>団体</a:t>
              </a:r>
              <a:endParaRPr kumimoji="0" lang="en-US" altLang="ja-JP" sz="1800"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endParaRPr>
            </a:p>
          </p:txBody>
        </p:sp>
      </p:grpSp>
      <p:sp>
        <p:nvSpPr>
          <p:cNvPr id="2" name="スライド番号プレースホルダー 3">
            <a:extLst>
              <a:ext uri="{FF2B5EF4-FFF2-40B4-BE49-F238E27FC236}">
                <a16:creationId xmlns:a16="http://schemas.microsoft.com/office/drawing/2014/main" id="{FE60356D-0308-64F8-9B2F-CC5531922EB0}"/>
              </a:ext>
            </a:extLst>
          </p:cNvPr>
          <p:cNvSpPr txBox="1">
            <a:spLocks/>
          </p:cNvSpPr>
          <p:nvPr/>
        </p:nvSpPr>
        <p:spPr>
          <a:xfrm>
            <a:off x="11580000" y="6482515"/>
            <a:ext cx="612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117CB161-5635-4FE0-8F62-199AFE67C92D}" type="slidenum">
              <a:rPr lang="ja-JP" altLang="en-US" sz="2000" b="1" smtClean="0">
                <a:solidFill>
                  <a:prstClr val="black"/>
                </a:solidFill>
                <a:ea typeface="游ゴシック" panose="020B0400000000000000" pitchFamily="50" charset="-128"/>
              </a:rPr>
              <a:pPr>
                <a:defRPr/>
              </a:pPr>
              <a:t>3</a:t>
            </a:fld>
            <a:endParaRPr lang="ja-JP" altLang="en-US" sz="2000" b="1" dirty="0">
              <a:solidFill>
                <a:prstClr val="black"/>
              </a:solidFill>
              <a:ea typeface="游ゴシック" panose="020B0400000000000000" pitchFamily="50" charset="-128"/>
            </a:endParaRPr>
          </a:p>
        </p:txBody>
      </p:sp>
    </p:spTree>
    <p:extLst>
      <p:ext uri="{BB962C8B-B14F-4D97-AF65-F5344CB8AC3E}">
        <p14:creationId xmlns:p14="http://schemas.microsoft.com/office/powerpoint/2010/main" val="2796622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楕円 28">
            <a:extLst>
              <a:ext uri="{FF2B5EF4-FFF2-40B4-BE49-F238E27FC236}">
                <a16:creationId xmlns:a16="http://schemas.microsoft.com/office/drawing/2014/main" id="{E58DA7B2-CD1B-41FF-8CFF-9DDA9D559B7C}"/>
              </a:ext>
            </a:extLst>
          </p:cNvPr>
          <p:cNvSpPr/>
          <p:nvPr/>
        </p:nvSpPr>
        <p:spPr>
          <a:xfrm>
            <a:off x="10976575" y="4748334"/>
            <a:ext cx="1230664" cy="917575"/>
          </a:xfrm>
          <a:prstGeom prst="ellipse">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r>
              <a:rPr lang="ja-JP" altLang="en-US" dirty="0">
                <a:solidFill>
                  <a:srgbClr val="0070C0"/>
                </a:solidFill>
                <a:latin typeface="BIZ UDPゴシック" panose="020B0400000000000000" pitchFamily="50" charset="-128"/>
                <a:ea typeface="BIZ UDPゴシック" panose="020B0400000000000000" pitchFamily="50" charset="-128"/>
              </a:rPr>
              <a:t>活用して成果創出</a:t>
            </a:r>
          </a:p>
        </p:txBody>
      </p:sp>
      <p:sp>
        <p:nvSpPr>
          <p:cNvPr id="7" name="タイトル 1">
            <a:extLst>
              <a:ext uri="{FF2B5EF4-FFF2-40B4-BE49-F238E27FC236}">
                <a16:creationId xmlns:a16="http://schemas.microsoft.com/office/drawing/2014/main" id="{551BB49A-02DA-5351-BF32-01BB83E6B76D}"/>
              </a:ext>
            </a:extLst>
          </p:cNvPr>
          <p:cNvSpPr txBox="1">
            <a:spLocks/>
          </p:cNvSpPr>
          <p:nvPr/>
        </p:nvSpPr>
        <p:spPr>
          <a:xfrm>
            <a:off x="0" y="1399"/>
            <a:ext cx="12192000" cy="634749"/>
          </a:xfrm>
          <a:prstGeom prst="rect">
            <a:avLst/>
          </a:prstGeom>
          <a:solidFill>
            <a:schemeClr val="accent6">
              <a:lumMod val="20000"/>
              <a:lumOff val="80000"/>
            </a:scheme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2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n-cs"/>
              </a:rPr>
              <a:t>保健師</a:t>
            </a:r>
            <a:r>
              <a:rPr kumimoji="1" lang="en-US" altLang="ja-JP"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n-cs"/>
              </a:rPr>
              <a:t>】</a:t>
            </a:r>
            <a:r>
              <a:rPr kumimoji="1" lang="ja-JP" altLang="en-US"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n-cs"/>
              </a:rPr>
              <a:t>　プロフェッショナルとしての上流の課題の解決へ</a:t>
            </a:r>
            <a:endParaRPr kumimoji="1" lang="ja-JP" altLang="en-US"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endParaRPr>
          </a:p>
        </p:txBody>
      </p:sp>
      <p:sp>
        <p:nvSpPr>
          <p:cNvPr id="20" name="テキスト ボックス 19">
            <a:extLst>
              <a:ext uri="{FF2B5EF4-FFF2-40B4-BE49-F238E27FC236}">
                <a16:creationId xmlns:a16="http://schemas.microsoft.com/office/drawing/2014/main" id="{76EB88B2-82FC-6AF5-CAC6-C2A15B7DEEE1}"/>
              </a:ext>
            </a:extLst>
          </p:cNvPr>
          <p:cNvSpPr txBox="1"/>
          <p:nvPr/>
        </p:nvSpPr>
        <p:spPr>
          <a:xfrm>
            <a:off x="366682" y="836990"/>
            <a:ext cx="10523982" cy="461665"/>
          </a:xfrm>
          <a:prstGeom prst="rect">
            <a:avLst/>
          </a:prstGeom>
          <a:noFill/>
        </p:spPr>
        <p:txBody>
          <a:bodyPr wrap="square">
            <a:spAutoFit/>
          </a:bodyPr>
          <a:lstStyle/>
          <a:p>
            <a:r>
              <a:rPr kumimoji="1" lang="ja-JP" altLang="en-US" sz="24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n-cs"/>
              </a:rPr>
              <a:t>関連団体の協働による保健師のコアバリュー・コアコンピテンシー明確化へ</a:t>
            </a:r>
            <a:endParaRPr lang="ja-JP" altLang="en-US" sz="2400" dirty="0"/>
          </a:p>
        </p:txBody>
      </p:sp>
      <p:grpSp>
        <p:nvGrpSpPr>
          <p:cNvPr id="24" name="グループ化 23">
            <a:extLst>
              <a:ext uri="{FF2B5EF4-FFF2-40B4-BE49-F238E27FC236}">
                <a16:creationId xmlns:a16="http://schemas.microsoft.com/office/drawing/2014/main" id="{56C2CA68-14B4-24CA-6600-D3A7E7B290C7}"/>
              </a:ext>
            </a:extLst>
          </p:cNvPr>
          <p:cNvGrpSpPr/>
          <p:nvPr/>
        </p:nvGrpSpPr>
        <p:grpSpPr>
          <a:xfrm>
            <a:off x="65007" y="1550543"/>
            <a:ext cx="12126992" cy="4235407"/>
            <a:chOff x="107678" y="1203479"/>
            <a:chExt cx="12126992" cy="4235407"/>
          </a:xfrm>
        </p:grpSpPr>
        <p:grpSp>
          <p:nvGrpSpPr>
            <p:cNvPr id="6" name="グループ化 5">
              <a:extLst>
                <a:ext uri="{FF2B5EF4-FFF2-40B4-BE49-F238E27FC236}">
                  <a16:creationId xmlns:a16="http://schemas.microsoft.com/office/drawing/2014/main" id="{04073AA5-7194-24E3-FCD0-47FF64E831C6}"/>
                </a:ext>
              </a:extLst>
            </p:cNvPr>
            <p:cNvGrpSpPr/>
            <p:nvPr/>
          </p:nvGrpSpPr>
          <p:grpSpPr>
            <a:xfrm>
              <a:off x="109729" y="1203479"/>
              <a:ext cx="12124941" cy="4235407"/>
              <a:chOff x="1640439" y="1162740"/>
              <a:chExt cx="8900001" cy="4020288"/>
            </a:xfrm>
          </p:grpSpPr>
          <p:sp>
            <p:nvSpPr>
              <p:cNvPr id="46" name="楕円 45">
                <a:extLst>
                  <a:ext uri="{FF2B5EF4-FFF2-40B4-BE49-F238E27FC236}">
                    <a16:creationId xmlns:a16="http://schemas.microsoft.com/office/drawing/2014/main" id="{00AD1372-60CB-02D1-8B2B-07F0426ED32B}"/>
                  </a:ext>
                </a:extLst>
              </p:cNvPr>
              <p:cNvSpPr/>
              <p:nvPr/>
            </p:nvSpPr>
            <p:spPr>
              <a:xfrm>
                <a:off x="9637103" y="3344672"/>
                <a:ext cx="903337" cy="870971"/>
              </a:xfrm>
              <a:prstGeom prst="ellipse">
                <a:avLst/>
              </a:prstGeom>
              <a:solidFill>
                <a:schemeClr val="bg1"/>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r>
                  <a:rPr lang="ja-JP" altLang="en-US" dirty="0">
                    <a:solidFill>
                      <a:srgbClr val="0070C0"/>
                    </a:solidFill>
                    <a:latin typeface="BIZ UDPゴシック" panose="020B0400000000000000" pitchFamily="50" charset="-128"/>
                    <a:ea typeface="BIZ UDPゴシック" panose="020B0400000000000000" pitchFamily="50" charset="-128"/>
                  </a:rPr>
                  <a:t>コアの活用</a:t>
                </a:r>
              </a:p>
            </p:txBody>
          </p:sp>
          <p:grpSp>
            <p:nvGrpSpPr>
              <p:cNvPr id="18" name="グループ化 17">
                <a:extLst>
                  <a:ext uri="{FF2B5EF4-FFF2-40B4-BE49-F238E27FC236}">
                    <a16:creationId xmlns:a16="http://schemas.microsoft.com/office/drawing/2014/main" id="{8D6FBF77-93F5-0810-AC03-E6E6137D4E33}"/>
                  </a:ext>
                </a:extLst>
              </p:cNvPr>
              <p:cNvGrpSpPr/>
              <p:nvPr/>
            </p:nvGrpSpPr>
            <p:grpSpPr>
              <a:xfrm>
                <a:off x="1640439" y="1162740"/>
                <a:ext cx="8812749" cy="917260"/>
                <a:chOff x="9956" y="6316408"/>
                <a:chExt cx="8122142" cy="786558"/>
              </a:xfrm>
              <a:solidFill>
                <a:schemeClr val="bg1">
                  <a:lumMod val="95000"/>
                </a:schemeClr>
              </a:solidFill>
            </p:grpSpPr>
            <p:sp>
              <p:nvSpPr>
                <p:cNvPr id="14" name="テキスト ボックス 13">
                  <a:extLst>
                    <a:ext uri="{FF2B5EF4-FFF2-40B4-BE49-F238E27FC236}">
                      <a16:creationId xmlns:a16="http://schemas.microsoft.com/office/drawing/2014/main" id="{00C81963-BC55-9B88-E3AE-FA5347BE2282}"/>
                    </a:ext>
                  </a:extLst>
                </p:cNvPr>
                <p:cNvSpPr txBox="1"/>
                <p:nvPr/>
              </p:nvSpPr>
              <p:spPr>
                <a:xfrm>
                  <a:off x="14491" y="6316408"/>
                  <a:ext cx="756000" cy="275568"/>
                </a:xfrm>
                <a:prstGeom prst="rect">
                  <a:avLst/>
                </a:prstGeom>
                <a:noFill/>
                <a:ln>
                  <a:noFill/>
                </a:ln>
              </p:spPr>
              <p:txBody>
                <a:bodyPr wrap="square" rtlCol="0">
                  <a:spAutoFit/>
                </a:bodyPr>
                <a:lstStyle/>
                <a:p>
                  <a:pPr defTabSz="685800">
                    <a:defRPr/>
                  </a:pPr>
                  <a:r>
                    <a:rPr lang="ja-JP" altLang="en-US" sz="1600" b="1" dirty="0">
                      <a:solidFill>
                        <a:prstClr val="black"/>
                      </a:solidFill>
                      <a:latin typeface="BIZ UDPゴシック" panose="020B0400000000000000" pitchFamily="50" charset="-128"/>
                      <a:ea typeface="BIZ UDPゴシック" panose="020B0400000000000000" pitchFamily="50" charset="-128"/>
                    </a:rPr>
                    <a:t>時期</a:t>
                  </a:r>
                  <a:endParaRPr lang="en-US" altLang="ja-JP" sz="1600" b="1" dirty="0">
                    <a:solidFill>
                      <a:prstClr val="black"/>
                    </a:solidFill>
                    <a:latin typeface="BIZ UDPゴシック" panose="020B0400000000000000" pitchFamily="50" charset="-128"/>
                    <a:ea typeface="BIZ UDPゴシック" panose="020B0400000000000000" pitchFamily="50" charset="-128"/>
                  </a:endParaRPr>
                </a:p>
              </p:txBody>
            </p:sp>
            <p:sp>
              <p:nvSpPr>
                <p:cNvPr id="13" name="矢印: 右 12">
                  <a:extLst>
                    <a:ext uri="{FF2B5EF4-FFF2-40B4-BE49-F238E27FC236}">
                      <a16:creationId xmlns:a16="http://schemas.microsoft.com/office/drawing/2014/main" id="{9EFB0C72-77F7-0B18-DDD1-3979867C0500}"/>
                    </a:ext>
                  </a:extLst>
                </p:cNvPr>
                <p:cNvSpPr/>
                <p:nvPr/>
              </p:nvSpPr>
              <p:spPr>
                <a:xfrm>
                  <a:off x="9956" y="6469921"/>
                  <a:ext cx="8122142" cy="633045"/>
                </a:xfrm>
                <a:prstGeom prst="rightArrow">
                  <a:avLst>
                    <a:gd name="adj1" fmla="val 50000"/>
                    <a:gd name="adj2" fmla="val 48576"/>
                  </a:avLst>
                </a:prstGeom>
                <a:grpFill/>
                <a:ln>
                  <a:solidFill>
                    <a:schemeClr val="tx2">
                      <a:lumMod val="40000"/>
                      <a:lumOff val="6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685800">
                    <a:defRPr/>
                  </a:pPr>
                  <a:r>
                    <a:rPr lang="en-US" altLang="ja-JP" sz="1600" b="1" dirty="0">
                      <a:solidFill>
                        <a:prstClr val="black"/>
                      </a:solidFill>
                      <a:latin typeface="Arial Black" panose="020B0A04020102020204" pitchFamily="34" charset="0"/>
                      <a:ea typeface="ＭＳ ゴシック" panose="020B0609070205080204" pitchFamily="49" charset="-128"/>
                    </a:rPr>
                    <a:t>2023.</a:t>
                  </a:r>
                  <a:r>
                    <a:rPr lang="ja-JP" altLang="en-US" sz="1600" b="1" dirty="0">
                      <a:solidFill>
                        <a:prstClr val="black"/>
                      </a:solidFill>
                      <a:latin typeface="Arial Black" panose="020B0A04020102020204" pitchFamily="34" charset="0"/>
                      <a:ea typeface="ＭＳ ゴシック" panose="020B0609070205080204" pitchFamily="49" charset="-128"/>
                    </a:rPr>
                    <a:t> </a:t>
                  </a:r>
                  <a:r>
                    <a:rPr lang="en-US" altLang="ja-JP" sz="1600" b="1" dirty="0">
                      <a:solidFill>
                        <a:prstClr val="black"/>
                      </a:solidFill>
                      <a:latin typeface="Arial Black" panose="020B0A04020102020204" pitchFamily="34" charset="0"/>
                      <a:ea typeface="ＭＳ ゴシック" panose="020B0609070205080204" pitchFamily="49" charset="-128"/>
                    </a:rPr>
                    <a:t>1</a:t>
                  </a:r>
                  <a:r>
                    <a:rPr lang="ja-JP" altLang="en-US" sz="1600" b="1" dirty="0">
                      <a:solidFill>
                        <a:prstClr val="black"/>
                      </a:solidFill>
                      <a:latin typeface="Arial Black" panose="020B0A04020102020204" pitchFamily="34" charset="0"/>
                      <a:ea typeface="ＭＳ ゴシック" panose="020B0609070205080204" pitchFamily="49" charset="-128"/>
                    </a:rPr>
                    <a:t>  </a:t>
                  </a:r>
                  <a:r>
                    <a:rPr lang="en-US" altLang="ja-JP" sz="1600" b="1" dirty="0">
                      <a:solidFill>
                        <a:prstClr val="black"/>
                      </a:solidFill>
                      <a:latin typeface="Arial Black" panose="020B0A04020102020204" pitchFamily="34" charset="0"/>
                      <a:ea typeface="ＭＳ ゴシック" panose="020B0609070205080204" pitchFamily="49" charset="-128"/>
                    </a:rPr>
                    <a:t>3   6       7       8       9      10      11      12     2024.1     2      3     4     5     6     7     8     9     10</a:t>
                  </a:r>
                  <a:r>
                    <a:rPr lang="ja-JP" altLang="en-US" sz="1600" b="1" dirty="0">
                      <a:solidFill>
                        <a:prstClr val="black"/>
                      </a:solidFill>
                      <a:latin typeface="Arial Black" panose="020B0A04020102020204" pitchFamily="34" charset="0"/>
                      <a:ea typeface="ＭＳ ゴシック" panose="020B0609070205080204" pitchFamily="49" charset="-128"/>
                    </a:rPr>
                    <a:t>･････　        　</a:t>
                  </a:r>
                </a:p>
              </p:txBody>
            </p:sp>
          </p:grpSp>
          <p:sp>
            <p:nvSpPr>
              <p:cNvPr id="42" name="正方形/長方形 41">
                <a:extLst>
                  <a:ext uri="{FF2B5EF4-FFF2-40B4-BE49-F238E27FC236}">
                    <a16:creationId xmlns:a16="http://schemas.microsoft.com/office/drawing/2014/main" id="{1D1F856F-F5CD-B25E-159C-A27FB0F11092}"/>
                  </a:ext>
                </a:extLst>
              </p:cNvPr>
              <p:cNvSpPr/>
              <p:nvPr/>
            </p:nvSpPr>
            <p:spPr>
              <a:xfrm>
                <a:off x="4514287" y="2072572"/>
                <a:ext cx="1674008" cy="83421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関係省庁への説明</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○厚労省看護課</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○厚労省保健指導室</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○文科省医学教育課</a:t>
                </a:r>
              </a:p>
            </p:txBody>
          </p:sp>
          <p:grpSp>
            <p:nvGrpSpPr>
              <p:cNvPr id="45" name="グループ化 44">
                <a:extLst>
                  <a:ext uri="{FF2B5EF4-FFF2-40B4-BE49-F238E27FC236}">
                    <a16:creationId xmlns:a16="http://schemas.microsoft.com/office/drawing/2014/main" id="{05ABED63-1326-484B-7344-8DE69A09B799}"/>
                  </a:ext>
                </a:extLst>
              </p:cNvPr>
              <p:cNvGrpSpPr/>
              <p:nvPr/>
            </p:nvGrpSpPr>
            <p:grpSpPr>
              <a:xfrm>
                <a:off x="2325736" y="3019077"/>
                <a:ext cx="7549485" cy="2163951"/>
                <a:chOff x="1181604" y="2680726"/>
                <a:chExt cx="7549485" cy="2163951"/>
              </a:xfrm>
            </p:grpSpPr>
            <p:sp>
              <p:nvSpPr>
                <p:cNvPr id="28" name="矢印: 右 27">
                  <a:extLst>
                    <a:ext uri="{FF2B5EF4-FFF2-40B4-BE49-F238E27FC236}">
                      <a16:creationId xmlns:a16="http://schemas.microsoft.com/office/drawing/2014/main" id="{2288A560-CF2E-9A5E-DA6B-FFEDFEFF6D22}"/>
                    </a:ext>
                  </a:extLst>
                </p:cNvPr>
                <p:cNvSpPr/>
                <p:nvPr/>
              </p:nvSpPr>
              <p:spPr>
                <a:xfrm>
                  <a:off x="5824352" y="2680726"/>
                  <a:ext cx="2906737" cy="738238"/>
                </a:xfrm>
                <a:prstGeom prst="rightArrow">
                  <a:avLst>
                    <a:gd name="adj1" fmla="val 66472"/>
                    <a:gd name="adj2" fmla="val 25143"/>
                  </a:avLst>
                </a:prstGeom>
                <a:solidFill>
                  <a:srgbClr val="FFCCCC"/>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ja-JP" altLang="en-US" sz="1400" dirty="0">
                      <a:solidFill>
                        <a:prstClr val="black"/>
                      </a:solidFill>
                      <a:latin typeface="BIZ UDPゴシック" panose="020B0400000000000000" pitchFamily="50" charset="-128"/>
                      <a:ea typeface="BIZ UDPゴシック" panose="020B0400000000000000" pitchFamily="50" charset="-128"/>
                    </a:rPr>
                    <a:t>師長会　実践適用・各種調査研究等へ</a:t>
                  </a:r>
                </a:p>
              </p:txBody>
            </p:sp>
            <p:sp>
              <p:nvSpPr>
                <p:cNvPr id="35" name="矢印: 五方向 34">
                  <a:extLst>
                    <a:ext uri="{FF2B5EF4-FFF2-40B4-BE49-F238E27FC236}">
                      <a16:creationId xmlns:a16="http://schemas.microsoft.com/office/drawing/2014/main" id="{9DBBD018-55E4-BE5D-AF98-E49CDBF20D15}"/>
                    </a:ext>
                  </a:extLst>
                </p:cNvPr>
                <p:cNvSpPr/>
                <p:nvPr/>
              </p:nvSpPr>
              <p:spPr>
                <a:xfrm>
                  <a:off x="1181604" y="3070976"/>
                  <a:ext cx="2272003" cy="1291271"/>
                </a:xfrm>
                <a:prstGeom prst="homePlate">
                  <a:avLst>
                    <a:gd name="adj" fmla="val 27954"/>
                  </a:avLst>
                </a:prstGeom>
                <a:solidFill>
                  <a:schemeClr val="accent4">
                    <a:lumMod val="40000"/>
                    <a:lumOff val="6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r>
                    <a:rPr lang="ja-JP" altLang="en-US" sz="1600" dirty="0">
                      <a:solidFill>
                        <a:prstClr val="black"/>
                      </a:solidFill>
                      <a:latin typeface="BIZ UDPゴシック" panose="020B0400000000000000" pitchFamily="50" charset="-128"/>
                      <a:ea typeface="BIZ UDPゴシック" panose="020B0400000000000000" pitchFamily="50" charset="-128"/>
                    </a:rPr>
                    <a:t>コア原案作成 ・ 倫理審査</a:t>
                  </a:r>
                  <a:endParaRPr lang="en-US" altLang="ja-JP" sz="1600" dirty="0">
                    <a:solidFill>
                      <a:prstClr val="black"/>
                    </a:solidFill>
                    <a:latin typeface="BIZ UDPゴシック" panose="020B0400000000000000" pitchFamily="50" charset="-128"/>
                    <a:ea typeface="BIZ UDPゴシック" panose="020B0400000000000000" pitchFamily="50" charset="-128"/>
                  </a:endParaRPr>
                </a:p>
                <a:p>
                  <a:pPr algn="ctr" defTabSz="457200"/>
                  <a:r>
                    <a:rPr lang="ja-JP" altLang="en-US" sz="1600" dirty="0">
                      <a:solidFill>
                        <a:prstClr val="black"/>
                      </a:solidFill>
                      <a:latin typeface="BIZ UDPゴシック" panose="020B0400000000000000" pitchFamily="50" charset="-128"/>
                      <a:ea typeface="BIZ UDPゴシック" panose="020B0400000000000000" pitchFamily="50" charset="-128"/>
                    </a:rPr>
                    <a:t>専門家パネル協力依頼➡</a:t>
                  </a:r>
                </a:p>
              </p:txBody>
            </p:sp>
            <p:sp>
              <p:nvSpPr>
                <p:cNvPr id="38" name="矢印: 山形 37">
                  <a:extLst>
                    <a:ext uri="{FF2B5EF4-FFF2-40B4-BE49-F238E27FC236}">
                      <a16:creationId xmlns:a16="http://schemas.microsoft.com/office/drawing/2014/main" id="{41C347A7-DF77-FA74-D1E4-97A9D862EB20}"/>
                    </a:ext>
                  </a:extLst>
                </p:cNvPr>
                <p:cNvSpPr/>
                <p:nvPr/>
              </p:nvSpPr>
              <p:spPr>
                <a:xfrm>
                  <a:off x="3768466" y="3070974"/>
                  <a:ext cx="702875" cy="1291270"/>
                </a:xfrm>
                <a:prstGeom prst="chevron">
                  <a:avLst>
                    <a:gd name="adj" fmla="val 48900"/>
                  </a:avLst>
                </a:prstGeom>
                <a:solidFill>
                  <a:schemeClr val="accent6">
                    <a:lumMod val="60000"/>
                    <a:lumOff val="4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endParaRPr lang="en-US" altLang="ja-JP" dirty="0">
                    <a:solidFill>
                      <a:prstClr val="black"/>
                    </a:solidFill>
                    <a:latin typeface="Calibri" panose="020F0502020204030204"/>
                    <a:ea typeface="メイリオ" panose="020B0604030504040204" pitchFamily="50" charset="-128"/>
                  </a:endParaRPr>
                </a:p>
                <a:p>
                  <a:pPr algn="ctr" defTabSz="457200"/>
                  <a:endParaRPr lang="en-US" altLang="ja-JP" dirty="0">
                    <a:solidFill>
                      <a:prstClr val="black"/>
                    </a:solidFill>
                    <a:latin typeface="Calibri" panose="020F0502020204030204"/>
                    <a:ea typeface="メイリオ" panose="020B0604030504040204" pitchFamily="50" charset="-128"/>
                  </a:endParaRPr>
                </a:p>
                <a:p>
                  <a:pPr algn="ctr" defTabSz="457200"/>
                  <a:r>
                    <a:rPr lang="en-US" altLang="ja-JP" dirty="0">
                      <a:solidFill>
                        <a:prstClr val="black"/>
                      </a:solidFill>
                      <a:latin typeface="Arial Black" panose="020B0A04020102020204" pitchFamily="34" charset="0"/>
                      <a:ea typeface="メイリオ" panose="020B0604030504040204" pitchFamily="50" charset="-128"/>
                    </a:rPr>
                    <a:t>3</a:t>
                  </a:r>
                  <a:endParaRPr lang="ja-JP" altLang="en-US" dirty="0">
                    <a:solidFill>
                      <a:prstClr val="black"/>
                    </a:solidFill>
                    <a:latin typeface="Arial Black" panose="020B0A04020102020204" pitchFamily="34" charset="0"/>
                    <a:ea typeface="メイリオ" panose="020B0604030504040204" pitchFamily="50" charset="-128"/>
                  </a:endParaRPr>
                </a:p>
              </p:txBody>
            </p:sp>
            <p:sp>
              <p:nvSpPr>
                <p:cNvPr id="37" name="矢印: 山形 36">
                  <a:extLst>
                    <a:ext uri="{FF2B5EF4-FFF2-40B4-BE49-F238E27FC236}">
                      <a16:creationId xmlns:a16="http://schemas.microsoft.com/office/drawing/2014/main" id="{AC5CC072-CE11-1C6D-ACB6-4BE3C4E4E448}"/>
                    </a:ext>
                  </a:extLst>
                </p:cNvPr>
                <p:cNvSpPr/>
                <p:nvPr/>
              </p:nvSpPr>
              <p:spPr>
                <a:xfrm>
                  <a:off x="3442815" y="3070975"/>
                  <a:ext cx="702875" cy="1291270"/>
                </a:xfrm>
                <a:prstGeom prst="chevron">
                  <a:avLst>
                    <a:gd name="adj" fmla="val 48900"/>
                  </a:avLst>
                </a:prstGeom>
                <a:solidFill>
                  <a:schemeClr val="accent6">
                    <a:lumMod val="40000"/>
                    <a:lumOff val="6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endParaRPr lang="en-US" altLang="ja-JP" dirty="0">
                    <a:solidFill>
                      <a:prstClr val="black"/>
                    </a:solidFill>
                    <a:latin typeface="Calibri" panose="020F0502020204030204"/>
                    <a:ea typeface="メイリオ" panose="020B0604030504040204" pitchFamily="50" charset="-128"/>
                  </a:endParaRPr>
                </a:p>
                <a:p>
                  <a:pPr algn="ctr" defTabSz="457200"/>
                  <a:endParaRPr lang="en-US" altLang="ja-JP" dirty="0">
                    <a:solidFill>
                      <a:prstClr val="black"/>
                    </a:solidFill>
                    <a:latin typeface="Calibri" panose="020F0502020204030204"/>
                    <a:ea typeface="メイリオ" panose="020B0604030504040204" pitchFamily="50" charset="-128"/>
                  </a:endParaRPr>
                </a:p>
                <a:p>
                  <a:pPr algn="ctr" defTabSz="457200"/>
                  <a:r>
                    <a:rPr lang="en-US" altLang="ja-JP" dirty="0">
                      <a:solidFill>
                        <a:prstClr val="black"/>
                      </a:solidFill>
                      <a:latin typeface="Arial Black" panose="020B0A04020102020204" pitchFamily="34" charset="0"/>
                      <a:ea typeface="メイリオ" panose="020B0604030504040204" pitchFamily="50" charset="-128"/>
                    </a:rPr>
                    <a:t>2</a:t>
                  </a:r>
                  <a:endParaRPr lang="ja-JP" altLang="en-US" dirty="0">
                    <a:solidFill>
                      <a:prstClr val="black"/>
                    </a:solidFill>
                    <a:latin typeface="Arial Black" panose="020B0A04020102020204" pitchFamily="34" charset="0"/>
                    <a:ea typeface="メイリオ" panose="020B0604030504040204" pitchFamily="50" charset="-128"/>
                  </a:endParaRPr>
                </a:p>
              </p:txBody>
            </p:sp>
            <p:sp>
              <p:nvSpPr>
                <p:cNvPr id="36" name="矢印: 山形 35">
                  <a:extLst>
                    <a:ext uri="{FF2B5EF4-FFF2-40B4-BE49-F238E27FC236}">
                      <a16:creationId xmlns:a16="http://schemas.microsoft.com/office/drawing/2014/main" id="{067E3488-CCA4-6D58-D268-100760E73693}"/>
                    </a:ext>
                  </a:extLst>
                </p:cNvPr>
                <p:cNvSpPr/>
                <p:nvPr/>
              </p:nvSpPr>
              <p:spPr>
                <a:xfrm>
                  <a:off x="3110277" y="3070976"/>
                  <a:ext cx="702875" cy="1291270"/>
                </a:xfrm>
                <a:prstGeom prst="chevron">
                  <a:avLst>
                    <a:gd name="adj" fmla="val 48900"/>
                  </a:avLst>
                </a:prstGeom>
                <a:solidFill>
                  <a:schemeClr val="accent6">
                    <a:lumMod val="20000"/>
                    <a:lumOff val="8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endParaRPr lang="en-US" altLang="ja-JP" dirty="0">
                    <a:solidFill>
                      <a:prstClr val="black"/>
                    </a:solidFill>
                    <a:latin typeface="Calibri" panose="020F0502020204030204"/>
                    <a:ea typeface="メイリオ" panose="020B0604030504040204" pitchFamily="50" charset="-128"/>
                  </a:endParaRPr>
                </a:p>
                <a:p>
                  <a:pPr algn="ctr" defTabSz="457200"/>
                  <a:endParaRPr lang="en-US" altLang="ja-JP" dirty="0">
                    <a:solidFill>
                      <a:prstClr val="black"/>
                    </a:solidFill>
                    <a:latin typeface="Calibri" panose="020F0502020204030204"/>
                    <a:ea typeface="メイリオ" panose="020B0604030504040204" pitchFamily="50" charset="-128"/>
                  </a:endParaRPr>
                </a:p>
                <a:p>
                  <a:pPr algn="ctr" defTabSz="457200"/>
                  <a:endParaRPr lang="en-US" altLang="ja-JP" dirty="0">
                    <a:solidFill>
                      <a:prstClr val="black"/>
                    </a:solidFill>
                    <a:latin typeface="Calibri" panose="020F0502020204030204"/>
                    <a:ea typeface="メイリオ" panose="020B0604030504040204" pitchFamily="50" charset="-128"/>
                  </a:endParaRPr>
                </a:p>
                <a:p>
                  <a:pPr algn="ctr" defTabSz="457200"/>
                  <a:endParaRPr lang="en-US" altLang="ja-JP" dirty="0">
                    <a:solidFill>
                      <a:prstClr val="black"/>
                    </a:solidFill>
                    <a:latin typeface="Calibri" panose="020F0502020204030204"/>
                    <a:ea typeface="メイリオ" panose="020B0604030504040204" pitchFamily="50" charset="-128"/>
                  </a:endParaRPr>
                </a:p>
                <a:p>
                  <a:pPr algn="ctr" defTabSz="457200"/>
                  <a:r>
                    <a:rPr lang="en-US" altLang="ja-JP" dirty="0">
                      <a:solidFill>
                        <a:prstClr val="black"/>
                      </a:solidFill>
                      <a:latin typeface="Arial Black" panose="020B0A04020102020204" pitchFamily="34" charset="0"/>
                      <a:ea typeface="メイリオ" panose="020B0604030504040204" pitchFamily="50" charset="-128"/>
                    </a:rPr>
                    <a:t>1</a:t>
                  </a:r>
                </a:p>
                <a:p>
                  <a:pPr algn="ctr" defTabSz="457200"/>
                  <a:endParaRPr lang="en-US" altLang="ja-JP" dirty="0">
                    <a:solidFill>
                      <a:prstClr val="black"/>
                    </a:solidFill>
                    <a:latin typeface="Calibri" panose="020F0502020204030204"/>
                    <a:ea typeface="メイリオ" panose="020B0604030504040204" pitchFamily="50" charset="-128"/>
                  </a:endParaRPr>
                </a:p>
                <a:p>
                  <a:pPr algn="ctr" defTabSz="457200"/>
                  <a:endParaRPr lang="ja-JP" altLang="en-US" dirty="0">
                    <a:solidFill>
                      <a:prstClr val="black"/>
                    </a:solidFill>
                    <a:latin typeface="Calibri" panose="020F0502020204030204"/>
                    <a:ea typeface="メイリオ" panose="020B0604030504040204" pitchFamily="50" charset="-128"/>
                  </a:endParaRPr>
                </a:p>
              </p:txBody>
            </p:sp>
            <p:sp>
              <p:nvSpPr>
                <p:cNvPr id="39" name="フローチャート: 端子 38">
                  <a:extLst>
                    <a:ext uri="{FF2B5EF4-FFF2-40B4-BE49-F238E27FC236}">
                      <a16:creationId xmlns:a16="http://schemas.microsoft.com/office/drawing/2014/main" id="{F99CBC13-2B1E-CE17-4ABA-74451DBB259C}"/>
                    </a:ext>
                  </a:extLst>
                </p:cNvPr>
                <p:cNvSpPr/>
                <p:nvPr/>
              </p:nvSpPr>
              <p:spPr>
                <a:xfrm>
                  <a:off x="2928255" y="3455915"/>
                  <a:ext cx="1882013" cy="469312"/>
                </a:xfrm>
                <a:prstGeom prst="flowChartTerminator">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r>
                    <a:rPr lang="ja-JP" altLang="en-US" b="1" dirty="0">
                      <a:solidFill>
                        <a:srgbClr val="C00000"/>
                      </a:solidFill>
                      <a:latin typeface="BIZ UDPゴシック" panose="020B0400000000000000" pitchFamily="50" charset="-128"/>
                      <a:ea typeface="BIZ UDPゴシック" panose="020B0400000000000000" pitchFamily="50" charset="-128"/>
                    </a:rPr>
                    <a:t>デルファイ調査</a:t>
                  </a:r>
                </a:p>
              </p:txBody>
            </p:sp>
            <p:sp>
              <p:nvSpPr>
                <p:cNvPr id="25" name="矢印: 右 24">
                  <a:extLst>
                    <a:ext uri="{FF2B5EF4-FFF2-40B4-BE49-F238E27FC236}">
                      <a16:creationId xmlns:a16="http://schemas.microsoft.com/office/drawing/2014/main" id="{6F39FFD2-FA68-6455-8326-0DDEA135F90D}"/>
                    </a:ext>
                  </a:extLst>
                </p:cNvPr>
                <p:cNvSpPr/>
                <p:nvPr/>
              </p:nvSpPr>
              <p:spPr>
                <a:xfrm>
                  <a:off x="5786841" y="3158049"/>
                  <a:ext cx="2906737" cy="738238"/>
                </a:xfrm>
                <a:prstGeom prst="rightArrow">
                  <a:avLst>
                    <a:gd name="adj1" fmla="val 66472"/>
                    <a:gd name="adj2" fmla="val 25143"/>
                  </a:avLst>
                </a:prstGeom>
                <a:solidFill>
                  <a:schemeClr val="accent2">
                    <a:lumMod val="40000"/>
                    <a:lumOff val="60000"/>
                  </a:schemeClr>
                </a:solidFill>
                <a:ln>
                  <a:solidFill>
                    <a:schemeClr val="accent2">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ja-JP" altLang="en-US" sz="1400" dirty="0">
                      <a:solidFill>
                        <a:prstClr val="black"/>
                      </a:solidFill>
                      <a:latin typeface="BIZ UDPゴシック" panose="020B0400000000000000" pitchFamily="50" charset="-128"/>
                      <a:ea typeface="BIZ UDPゴシック" panose="020B0400000000000000" pitchFamily="50" charset="-128"/>
                    </a:rPr>
                    <a:t>全保教　公衆衛生看護学教育</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algn="ctr" defTabSz="685800">
                    <a:defRPr/>
                  </a:pPr>
                  <a:r>
                    <a:rPr lang="ja-JP" altLang="en-US" sz="1400" dirty="0">
                      <a:solidFill>
                        <a:prstClr val="black"/>
                      </a:solidFill>
                      <a:latin typeface="BIZ UDPゴシック" panose="020B0400000000000000" pitchFamily="50" charset="-128"/>
                      <a:ea typeface="BIZ UDPゴシック" panose="020B0400000000000000" pitchFamily="50" charset="-128"/>
                    </a:rPr>
                    <a:t>モデル・コア・カリ改訂へ</a:t>
                  </a:r>
                </a:p>
              </p:txBody>
            </p:sp>
            <p:sp>
              <p:nvSpPr>
                <p:cNvPr id="26" name="矢印: 右 25">
                  <a:extLst>
                    <a:ext uri="{FF2B5EF4-FFF2-40B4-BE49-F238E27FC236}">
                      <a16:creationId xmlns:a16="http://schemas.microsoft.com/office/drawing/2014/main" id="{23DD34E4-A28A-7D12-C992-A34F25916D85}"/>
                    </a:ext>
                  </a:extLst>
                </p:cNvPr>
                <p:cNvSpPr/>
                <p:nvPr/>
              </p:nvSpPr>
              <p:spPr>
                <a:xfrm>
                  <a:off x="5817639" y="3662205"/>
                  <a:ext cx="2906737" cy="738238"/>
                </a:xfrm>
                <a:prstGeom prst="rightArrow">
                  <a:avLst>
                    <a:gd name="adj1" fmla="val 66472"/>
                    <a:gd name="adj2" fmla="val 25143"/>
                  </a:avLst>
                </a:prstGeom>
                <a:solidFill>
                  <a:schemeClr val="accent6">
                    <a:lumMod val="20000"/>
                    <a:lumOff val="80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ja-JP" altLang="en-US" sz="1400" dirty="0">
                      <a:solidFill>
                        <a:prstClr val="black"/>
                      </a:solidFill>
                      <a:latin typeface="BIZ UDPゴシック" panose="020B0400000000000000" pitchFamily="50" charset="-128"/>
                      <a:ea typeface="BIZ UDPゴシック" panose="020B0400000000000000" pitchFamily="50" charset="-128"/>
                    </a:rPr>
                    <a:t>公看学会　実践ガイドライン等へ</a:t>
                  </a:r>
                </a:p>
              </p:txBody>
            </p:sp>
            <p:sp>
              <p:nvSpPr>
                <p:cNvPr id="2" name="矢印: 右 1">
                  <a:extLst>
                    <a:ext uri="{FF2B5EF4-FFF2-40B4-BE49-F238E27FC236}">
                      <a16:creationId xmlns:a16="http://schemas.microsoft.com/office/drawing/2014/main" id="{04F5504E-515D-4B01-C2E9-E3346FA6FC1C}"/>
                    </a:ext>
                  </a:extLst>
                </p:cNvPr>
                <p:cNvSpPr/>
                <p:nvPr/>
              </p:nvSpPr>
              <p:spPr>
                <a:xfrm>
                  <a:off x="5782854" y="4106439"/>
                  <a:ext cx="2906737" cy="738238"/>
                </a:xfrm>
                <a:prstGeom prst="rightArrow">
                  <a:avLst>
                    <a:gd name="adj1" fmla="val 66472"/>
                    <a:gd name="adj2" fmla="val 25143"/>
                  </a:avLst>
                </a:prstGeom>
                <a:solidFill>
                  <a:schemeClr val="accent4">
                    <a:lumMod val="40000"/>
                    <a:lumOff val="60000"/>
                  </a:schemeClr>
                </a:solidFill>
                <a:ln>
                  <a:solidFill>
                    <a:schemeClr val="tx1">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defRPr/>
                  </a:pPr>
                  <a:r>
                    <a:rPr lang="ja-JP" altLang="en-US" sz="1400" dirty="0">
                      <a:solidFill>
                        <a:prstClr val="black"/>
                      </a:solidFill>
                      <a:latin typeface="BIZ UDPゴシック" panose="020B0400000000000000" pitchFamily="50" charset="-128"/>
                      <a:ea typeface="BIZ UDPゴシック" panose="020B0400000000000000" pitchFamily="50" charset="-128"/>
                    </a:rPr>
                    <a:t>看護協会　保健師の人材育成ツール</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algn="ctr" defTabSz="685800">
                    <a:defRPr/>
                  </a:pPr>
                  <a:r>
                    <a:rPr lang="ja-JP" altLang="en-US" sz="1400" dirty="0">
                      <a:solidFill>
                        <a:prstClr val="black"/>
                      </a:solidFill>
                      <a:latin typeface="BIZ UDPゴシック" panose="020B0400000000000000" pitchFamily="50" charset="-128"/>
                      <a:ea typeface="BIZ UDPゴシック" panose="020B0400000000000000" pitchFamily="50" charset="-128"/>
                    </a:rPr>
                    <a:t>（習熟段階）開発等へ</a:t>
                  </a:r>
                </a:p>
              </p:txBody>
            </p:sp>
            <p:sp>
              <p:nvSpPr>
                <p:cNvPr id="40" name="矢印: 山形 39">
                  <a:extLst>
                    <a:ext uri="{FF2B5EF4-FFF2-40B4-BE49-F238E27FC236}">
                      <a16:creationId xmlns:a16="http://schemas.microsoft.com/office/drawing/2014/main" id="{F217E45F-CC9C-22F6-3760-B218AC64DC26}"/>
                    </a:ext>
                  </a:extLst>
                </p:cNvPr>
                <p:cNvSpPr/>
                <p:nvPr/>
              </p:nvSpPr>
              <p:spPr>
                <a:xfrm>
                  <a:off x="4145689" y="3070974"/>
                  <a:ext cx="1928675" cy="1291270"/>
                </a:xfrm>
                <a:prstGeom prst="chevron">
                  <a:avLst>
                    <a:gd name="adj" fmla="val 28091"/>
                  </a:avLst>
                </a:prstGeom>
                <a:solidFill>
                  <a:schemeClr val="accent1">
                    <a:lumMod val="40000"/>
                    <a:lumOff val="60000"/>
                  </a:schemeClr>
                </a:solidFill>
                <a:ln>
                  <a:solidFill>
                    <a:schemeClr val="bg1">
                      <a:lumMod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57200"/>
                  <a:r>
                    <a:rPr lang="ja-JP" altLang="en-US" sz="1600" dirty="0">
                      <a:solidFill>
                        <a:prstClr val="black"/>
                      </a:solidFill>
                      <a:latin typeface="BIZ UDPゴシック" panose="020B0400000000000000" pitchFamily="50" charset="-128"/>
                      <a:ea typeface="BIZ UDPゴシック" panose="020B0400000000000000" pitchFamily="50" charset="-128"/>
                    </a:rPr>
                    <a:t>➡パブコメ➡成案</a:t>
                  </a:r>
                </a:p>
              </p:txBody>
            </p:sp>
          </p:grpSp>
        </p:grpSp>
        <p:sp>
          <p:nvSpPr>
            <p:cNvPr id="21" name="正方形/長方形 20">
              <a:extLst>
                <a:ext uri="{FF2B5EF4-FFF2-40B4-BE49-F238E27FC236}">
                  <a16:creationId xmlns:a16="http://schemas.microsoft.com/office/drawing/2014/main" id="{A150E4C5-5A6B-A2C7-61F9-9BE34F0A8F31}"/>
                </a:ext>
              </a:extLst>
            </p:cNvPr>
            <p:cNvSpPr/>
            <p:nvPr/>
          </p:nvSpPr>
          <p:spPr>
            <a:xfrm>
              <a:off x="107678" y="2154170"/>
              <a:ext cx="2280589" cy="878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プロジェクト準備会</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○目的の明確化</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○趣意書作成</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○各団体で承認</a:t>
              </a:r>
            </a:p>
          </p:txBody>
        </p:sp>
        <p:sp>
          <p:nvSpPr>
            <p:cNvPr id="22" name="正方形/長方形 21">
              <a:extLst>
                <a:ext uri="{FF2B5EF4-FFF2-40B4-BE49-F238E27FC236}">
                  <a16:creationId xmlns:a16="http://schemas.microsoft.com/office/drawing/2014/main" id="{5D094F44-D8A5-7A83-22FF-EF75951AC890}"/>
                </a:ext>
              </a:extLst>
            </p:cNvPr>
            <p:cNvSpPr/>
            <p:nvPr/>
          </p:nvSpPr>
          <p:spPr>
            <a:xfrm>
              <a:off x="1964149" y="2160032"/>
              <a:ext cx="2280589" cy="878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定例会議（毎月）</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調査に向けた</a:t>
              </a:r>
              <a:r>
                <a:rPr lang="en-US" altLang="ja-JP" sz="1400" dirty="0">
                  <a:solidFill>
                    <a:prstClr val="black"/>
                  </a:solidFill>
                  <a:latin typeface="BIZ UDPゴシック" panose="020B0400000000000000" pitchFamily="50" charset="-128"/>
                  <a:ea typeface="BIZ UDPゴシック" panose="020B0400000000000000" pitchFamily="50" charset="-128"/>
                </a:rPr>
                <a:t>WG</a:t>
              </a: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企画班会議（随時）</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en-US" altLang="ja-JP" sz="1400" dirty="0">
                  <a:solidFill>
                    <a:prstClr val="black"/>
                  </a:solidFill>
                  <a:latin typeface="BIZ UDPゴシック" panose="020B0400000000000000" pitchFamily="50" charset="-128"/>
                  <a:ea typeface="BIZ UDPゴシック" panose="020B0400000000000000" pitchFamily="50" charset="-128"/>
                </a:rPr>
                <a:t>6</a:t>
              </a:r>
              <a:r>
                <a:rPr lang="ja-JP" altLang="en-US" sz="1400" dirty="0">
                  <a:solidFill>
                    <a:prstClr val="black"/>
                  </a:solidFill>
                  <a:latin typeface="BIZ UDPゴシック" panose="020B0400000000000000" pitchFamily="50" charset="-128"/>
                  <a:ea typeface="BIZ UDPゴシック" panose="020B0400000000000000" pitchFamily="50" charset="-128"/>
                </a:rPr>
                <a:t>団体協働依頼と調整</a:t>
              </a:r>
            </a:p>
          </p:txBody>
        </p:sp>
        <p:sp>
          <p:nvSpPr>
            <p:cNvPr id="23" name="正方形/長方形 22">
              <a:extLst>
                <a:ext uri="{FF2B5EF4-FFF2-40B4-BE49-F238E27FC236}">
                  <a16:creationId xmlns:a16="http://schemas.microsoft.com/office/drawing/2014/main" id="{F3D43F51-83E0-14D8-54C8-60DD256803AB}"/>
                </a:ext>
              </a:extLst>
            </p:cNvPr>
            <p:cNvSpPr/>
            <p:nvPr/>
          </p:nvSpPr>
          <p:spPr>
            <a:xfrm>
              <a:off x="6009587" y="2169820"/>
              <a:ext cx="2280589" cy="878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457200"/>
              <a:r>
                <a:rPr lang="en-US" altLang="ja-JP" sz="1400" dirty="0">
                  <a:solidFill>
                    <a:prstClr val="black"/>
                  </a:solidFill>
                  <a:latin typeface="BIZ UDPゴシック" panose="020B0400000000000000" pitchFamily="50" charset="-128"/>
                  <a:ea typeface="BIZ UDPゴシック" panose="020B0400000000000000" pitchFamily="50" charset="-128"/>
                </a:rPr>
                <a:t>6</a:t>
              </a:r>
              <a:r>
                <a:rPr lang="ja-JP" altLang="en-US" sz="1400" dirty="0">
                  <a:solidFill>
                    <a:prstClr val="black"/>
                  </a:solidFill>
                  <a:latin typeface="BIZ UDPゴシック" panose="020B0400000000000000" pitchFamily="50" charset="-128"/>
                  <a:ea typeface="BIZ UDPゴシック" panose="020B0400000000000000" pitchFamily="50" charset="-128"/>
                </a:rPr>
                <a:t>団体への個別報告会</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en-US" altLang="ja-JP" sz="1400" dirty="0">
                  <a:solidFill>
                    <a:prstClr val="black"/>
                  </a:solidFill>
                  <a:latin typeface="BIZ UDPゴシック" panose="020B0400000000000000" pitchFamily="50" charset="-128"/>
                  <a:ea typeface="BIZ UDPゴシック" panose="020B0400000000000000" pitchFamily="50" charset="-128"/>
                </a:rPr>
                <a:t>6</a:t>
              </a:r>
              <a:r>
                <a:rPr lang="ja-JP" altLang="en-US" sz="1400" dirty="0">
                  <a:solidFill>
                    <a:prstClr val="black"/>
                  </a:solidFill>
                  <a:latin typeface="BIZ UDPゴシック" panose="020B0400000000000000" pitchFamily="50" charset="-128"/>
                  <a:ea typeface="BIZ UDPゴシック" panose="020B0400000000000000" pitchFamily="50" charset="-128"/>
                </a:rPr>
                <a:t>団体での方向性確認</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修正とパブコメ準備</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en-US" altLang="ja-JP" sz="1400" dirty="0">
                  <a:solidFill>
                    <a:prstClr val="black"/>
                  </a:solidFill>
                  <a:latin typeface="BIZ UDPゴシック" panose="020B0400000000000000" pitchFamily="50" charset="-128"/>
                  <a:ea typeface="BIZ UDPゴシック" panose="020B0400000000000000" pitchFamily="50" charset="-128"/>
                </a:rPr>
                <a:t>6</a:t>
              </a:r>
              <a:r>
                <a:rPr lang="ja-JP" altLang="en-US" sz="1400" dirty="0">
                  <a:solidFill>
                    <a:prstClr val="black"/>
                  </a:solidFill>
                  <a:latin typeface="BIZ UDPゴシック" panose="020B0400000000000000" pitchFamily="50" charset="-128"/>
                  <a:ea typeface="BIZ UDPゴシック" panose="020B0400000000000000" pitchFamily="50" charset="-128"/>
                </a:rPr>
                <a:t>団体活動報告集会</a:t>
              </a:r>
            </a:p>
          </p:txBody>
        </p:sp>
      </p:grpSp>
      <p:sp>
        <p:nvSpPr>
          <p:cNvPr id="27" name="正方形/長方形 26">
            <a:extLst>
              <a:ext uri="{FF2B5EF4-FFF2-40B4-BE49-F238E27FC236}">
                <a16:creationId xmlns:a16="http://schemas.microsoft.com/office/drawing/2014/main" id="{17D05213-347E-C791-5C4E-9858AFCD241D}"/>
              </a:ext>
            </a:extLst>
          </p:cNvPr>
          <p:cNvSpPr/>
          <p:nvPr/>
        </p:nvSpPr>
        <p:spPr>
          <a:xfrm>
            <a:off x="8027690" y="2499234"/>
            <a:ext cx="2862974" cy="878848"/>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論文投稿・原著掲載</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各団体での報告、雑誌連載</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普及と活用セミナー開催</a:t>
            </a:r>
            <a:endParaRPr lang="en-US" altLang="ja-JP" sz="1400" dirty="0">
              <a:solidFill>
                <a:prstClr val="black"/>
              </a:solidFill>
              <a:latin typeface="BIZ UDPゴシック" panose="020B0400000000000000" pitchFamily="50" charset="-128"/>
              <a:ea typeface="BIZ UDPゴシック" panose="020B0400000000000000" pitchFamily="50" charset="-128"/>
            </a:endParaRPr>
          </a:p>
          <a:p>
            <a:pPr defTabSz="457200"/>
            <a:r>
              <a:rPr lang="ja-JP" altLang="en-US" sz="1400" dirty="0">
                <a:solidFill>
                  <a:prstClr val="black"/>
                </a:solidFill>
                <a:latin typeface="BIZ UDPゴシック" panose="020B0400000000000000" pitchFamily="50" charset="-128"/>
                <a:ea typeface="BIZ UDPゴシック" panose="020B0400000000000000" pitchFamily="50" charset="-128"/>
              </a:rPr>
              <a:t>普及と活用シンポジウム開催</a:t>
            </a:r>
          </a:p>
        </p:txBody>
      </p:sp>
      <p:sp>
        <p:nvSpPr>
          <p:cNvPr id="3" name="スライド番号プレースホルダー 3">
            <a:extLst>
              <a:ext uri="{FF2B5EF4-FFF2-40B4-BE49-F238E27FC236}">
                <a16:creationId xmlns:a16="http://schemas.microsoft.com/office/drawing/2014/main" id="{67F5CC24-17C4-3D82-811B-77D2296CBDF7}"/>
              </a:ext>
            </a:extLst>
          </p:cNvPr>
          <p:cNvSpPr txBox="1">
            <a:spLocks/>
          </p:cNvSpPr>
          <p:nvPr/>
        </p:nvSpPr>
        <p:spPr>
          <a:xfrm>
            <a:off x="11580000" y="6482515"/>
            <a:ext cx="612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117CB161-5635-4FE0-8F62-199AFE67C92D}" type="slidenum">
              <a:rPr lang="ja-JP" altLang="en-US" sz="2000" b="1" smtClean="0">
                <a:solidFill>
                  <a:prstClr val="black"/>
                </a:solidFill>
                <a:latin typeface="M PLUS 1p"/>
                <a:ea typeface="游ゴシック" panose="020B0400000000000000" pitchFamily="50" charset="-128"/>
              </a:rPr>
              <a:pPr>
                <a:defRPr/>
              </a:pPr>
              <a:t>4</a:t>
            </a:fld>
            <a:endParaRPr lang="ja-JP" altLang="en-US" sz="2000" b="1" dirty="0">
              <a:solidFill>
                <a:prstClr val="black"/>
              </a:solidFill>
              <a:latin typeface="M PLUS 1p"/>
              <a:ea typeface="游ゴシック" panose="020B0400000000000000" pitchFamily="50" charset="-128"/>
            </a:endParaRPr>
          </a:p>
        </p:txBody>
      </p:sp>
    </p:spTree>
    <p:extLst>
      <p:ext uri="{BB962C8B-B14F-4D97-AF65-F5344CB8AC3E}">
        <p14:creationId xmlns:p14="http://schemas.microsoft.com/office/powerpoint/2010/main" val="3763293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646B3C-7F33-7F3C-B434-60A6AAF0E5E4}"/>
            </a:ext>
          </a:extLst>
        </p:cNvPr>
        <p:cNvGrpSpPr/>
        <p:nvPr/>
      </p:nvGrpSpPr>
      <p:grpSpPr>
        <a:xfrm>
          <a:off x="0" y="0"/>
          <a:ext cx="0" cy="0"/>
          <a:chOff x="0" y="0"/>
          <a:chExt cx="0" cy="0"/>
        </a:xfrm>
      </p:grpSpPr>
      <p:sp>
        <p:nvSpPr>
          <p:cNvPr id="4" name="タイトル 3">
            <a:extLst>
              <a:ext uri="{FF2B5EF4-FFF2-40B4-BE49-F238E27FC236}">
                <a16:creationId xmlns:a16="http://schemas.microsoft.com/office/drawing/2014/main" id="{3555AB61-B9A3-F2A8-442E-442E085ECBE2}"/>
              </a:ext>
            </a:extLst>
          </p:cNvPr>
          <p:cNvSpPr>
            <a:spLocks noGrp="1"/>
          </p:cNvSpPr>
          <p:nvPr>
            <p:ph type="title"/>
          </p:nvPr>
        </p:nvSpPr>
        <p:spPr/>
        <p:txBody>
          <a:bodyPr>
            <a:normAutofit/>
          </a:bodyPr>
          <a:lstStyle/>
          <a:p>
            <a:r>
              <a:rPr lang="ja-JP" altLang="en-US" dirty="0"/>
              <a:t>２．デルファイ調査</a:t>
            </a:r>
          </a:p>
        </p:txBody>
      </p:sp>
      <p:sp>
        <p:nvSpPr>
          <p:cNvPr id="5" name="テキスト プレースホルダー 4">
            <a:extLst>
              <a:ext uri="{FF2B5EF4-FFF2-40B4-BE49-F238E27FC236}">
                <a16:creationId xmlns:a16="http://schemas.microsoft.com/office/drawing/2014/main" id="{CF64FF81-BDDB-69FF-BFBD-323008700528}"/>
              </a:ext>
            </a:extLst>
          </p:cNvPr>
          <p:cNvSpPr>
            <a:spLocks noGrp="1"/>
          </p:cNvSpPr>
          <p:nvPr>
            <p:ph type="body" idx="1"/>
          </p:nvPr>
        </p:nvSpPr>
        <p:spPr/>
        <p:txBody>
          <a:bodyPr/>
          <a:lstStyle/>
          <a:p>
            <a:endParaRPr lang="ja-JP" altLang="en-US"/>
          </a:p>
        </p:txBody>
      </p:sp>
    </p:spTree>
    <p:extLst>
      <p:ext uri="{BB962C8B-B14F-4D97-AF65-F5344CB8AC3E}">
        <p14:creationId xmlns:p14="http://schemas.microsoft.com/office/powerpoint/2010/main" val="33152945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1">
            <a:extLst>
              <a:ext uri="{FF2B5EF4-FFF2-40B4-BE49-F238E27FC236}">
                <a16:creationId xmlns:a16="http://schemas.microsoft.com/office/drawing/2014/main" id="{182E28E2-6FAB-725D-36D3-A43463E268C3}"/>
              </a:ext>
            </a:extLst>
          </p:cNvPr>
          <p:cNvSpPr txBox="1">
            <a:spLocks/>
          </p:cNvSpPr>
          <p:nvPr/>
        </p:nvSpPr>
        <p:spPr>
          <a:xfrm>
            <a:off x="0" y="1399"/>
            <a:ext cx="12192000" cy="634749"/>
          </a:xfrm>
          <a:prstGeom prst="rect">
            <a:avLst/>
          </a:prstGeom>
          <a:solidFill>
            <a:srgbClr val="70AD47">
              <a:lumMod val="20000"/>
              <a:lumOff val="80000"/>
            </a:srgb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2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32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j-cs"/>
              </a:rPr>
              <a:t>デルファイ調査　　　　　　　　　　</a:t>
            </a:r>
            <a:r>
              <a:rPr kumimoji="1" lang="ja-JP" altLang="en-US" sz="8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j-cs"/>
              </a:rPr>
              <a:t>　</a:t>
            </a:r>
            <a:r>
              <a:rPr kumimoji="1" lang="ja-JP" altLang="en-US" sz="32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j-cs"/>
              </a:rPr>
              <a:t>方　法　</a:t>
            </a:r>
          </a:p>
        </p:txBody>
      </p:sp>
      <p:sp>
        <p:nvSpPr>
          <p:cNvPr id="9" name="コンテンツ プレースホルダー 2">
            <a:extLst>
              <a:ext uri="{FF2B5EF4-FFF2-40B4-BE49-F238E27FC236}">
                <a16:creationId xmlns:a16="http://schemas.microsoft.com/office/drawing/2014/main" id="{CC85E6D9-1609-F8D1-148C-AF6D9E1734E5}"/>
              </a:ext>
            </a:extLst>
          </p:cNvPr>
          <p:cNvSpPr txBox="1">
            <a:spLocks/>
          </p:cNvSpPr>
          <p:nvPr/>
        </p:nvSpPr>
        <p:spPr>
          <a:xfrm>
            <a:off x="167308" y="3874167"/>
            <a:ext cx="11857383" cy="298243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a:buFont typeface="Wingdings" panose="05000000000000000000" pitchFamily="2" charset="2"/>
              <a:buChar char="u"/>
            </a:pPr>
            <a:endParaRPr lang="ja-JP" altLang="en-US" dirty="0">
              <a:latin typeface="BIZ UDPゴシック" panose="020B0400000000000000" pitchFamily="50" charset="-128"/>
              <a:ea typeface="BIZ UDPゴシック" panose="020B0400000000000000" pitchFamily="50" charset="-128"/>
            </a:endParaRPr>
          </a:p>
        </p:txBody>
      </p:sp>
      <p:sp>
        <p:nvSpPr>
          <p:cNvPr id="2" name="コンテンツ プレースホルダー 2">
            <a:extLst>
              <a:ext uri="{FF2B5EF4-FFF2-40B4-BE49-F238E27FC236}">
                <a16:creationId xmlns:a16="http://schemas.microsoft.com/office/drawing/2014/main" id="{CC85E6D9-1609-F8D1-148C-AF6D9E1734E5}"/>
              </a:ext>
            </a:extLst>
          </p:cNvPr>
          <p:cNvSpPr txBox="1">
            <a:spLocks/>
          </p:cNvSpPr>
          <p:nvPr/>
        </p:nvSpPr>
        <p:spPr>
          <a:xfrm>
            <a:off x="6193332" y="630428"/>
            <a:ext cx="5746605" cy="6338990"/>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buNone/>
            </a:pPr>
            <a:r>
              <a:rPr lang="en-US" altLang="ja-JP" sz="1600" b="1" dirty="0">
                <a:solidFill>
                  <a:srgbClr val="C00000"/>
                </a:solidFill>
                <a:latin typeface="BIZ UDPゴシック" panose="020B0400000000000000" pitchFamily="50" charset="-128"/>
                <a:ea typeface="BIZ UDPゴシック" panose="020B0400000000000000" pitchFamily="50" charset="-128"/>
              </a:rPr>
              <a:t>【</a:t>
            </a:r>
            <a:r>
              <a:rPr lang="ja-JP" altLang="en-US" sz="1600" b="1" dirty="0">
                <a:solidFill>
                  <a:srgbClr val="C00000"/>
                </a:solidFill>
                <a:latin typeface="BIZ UDPゴシック" panose="020B0400000000000000" pitchFamily="50" charset="-128"/>
                <a:ea typeface="BIZ UDPゴシック" panose="020B0400000000000000" pitchFamily="50" charset="-128"/>
              </a:rPr>
              <a:t>調査内容</a:t>
            </a:r>
            <a:r>
              <a:rPr lang="en-US" altLang="ja-JP" sz="1600" b="1" dirty="0">
                <a:solidFill>
                  <a:srgbClr val="C00000"/>
                </a:solidFill>
                <a:latin typeface="BIZ UDPゴシック" panose="020B0400000000000000" pitchFamily="50" charset="-128"/>
                <a:ea typeface="BIZ UDPゴシック" panose="020B0400000000000000" pitchFamily="50" charset="-128"/>
              </a:rPr>
              <a:t>】</a:t>
            </a:r>
          </a:p>
          <a:p>
            <a:pPr>
              <a:lnSpc>
                <a:spcPct val="100000"/>
              </a:lnSpc>
            </a:pPr>
            <a:r>
              <a:rPr lang="ja-JP" altLang="en-US" sz="1600" dirty="0">
                <a:latin typeface="BIZ UDPゴシック" panose="020B0400000000000000" pitchFamily="50" charset="-128"/>
                <a:ea typeface="BIZ UDPゴシック" panose="020B0400000000000000" pitchFamily="50" charset="-128"/>
              </a:rPr>
              <a:t>属性：専門家パネル用件に係る項目（年齢、保健師経験年数、 所属、役職、業績、関連団体での役職等）</a:t>
            </a:r>
          </a:p>
          <a:p>
            <a:pPr>
              <a:lnSpc>
                <a:spcPct val="100000"/>
              </a:lnSpc>
            </a:pPr>
            <a:r>
              <a:rPr lang="ja-JP" altLang="en-US" sz="1600" dirty="0">
                <a:latin typeface="BIZ UDPゴシック" panose="020B0400000000000000" pitchFamily="50" charset="-128"/>
                <a:ea typeface="BIZ UDPゴシック" panose="020B0400000000000000" pitchFamily="50" charset="-128"/>
              </a:rPr>
              <a:t>コアバリュー・コアコンピテンシー等に関する項目</a:t>
            </a:r>
          </a:p>
          <a:p>
            <a:pPr>
              <a:lnSpc>
                <a:spcPct val="100000"/>
              </a:lnSpc>
            </a:pPr>
            <a:r>
              <a:rPr lang="ja-JP" altLang="en-US" sz="1600" dirty="0">
                <a:latin typeface="BIZ UDPゴシック" panose="020B0400000000000000" pitchFamily="50" charset="-128"/>
                <a:ea typeface="BIZ UDPゴシック" panose="020B0400000000000000" pitchFamily="50" charset="-128"/>
              </a:rPr>
              <a:t>追加項目・内容に関する意見、自由記載</a:t>
            </a:r>
          </a:p>
          <a:p>
            <a:pPr marL="0" indent="0">
              <a:lnSpc>
                <a:spcPct val="100000"/>
              </a:lnSpc>
              <a:buNone/>
            </a:pPr>
            <a:r>
              <a:rPr lang="en-US" altLang="ja-JP" sz="1600" b="1" dirty="0">
                <a:solidFill>
                  <a:srgbClr val="C00000"/>
                </a:solidFill>
                <a:latin typeface="BIZ UDPゴシック" panose="020B0400000000000000" pitchFamily="50" charset="-128"/>
                <a:ea typeface="BIZ UDPゴシック" panose="020B0400000000000000" pitchFamily="50" charset="-128"/>
              </a:rPr>
              <a:t>【</a:t>
            </a:r>
            <a:r>
              <a:rPr lang="ja-JP" altLang="en-US" sz="1600" b="1" dirty="0">
                <a:solidFill>
                  <a:srgbClr val="C00000"/>
                </a:solidFill>
                <a:latin typeface="BIZ UDPゴシック" panose="020B0400000000000000" pitchFamily="50" charset="-128"/>
                <a:ea typeface="BIZ UDPゴシック" panose="020B0400000000000000" pitchFamily="50" charset="-128"/>
              </a:rPr>
              <a:t>分析方法（合意判定基準）</a:t>
            </a:r>
            <a:r>
              <a:rPr lang="en-US" altLang="ja-JP" sz="1600" b="1" dirty="0">
                <a:solidFill>
                  <a:srgbClr val="C00000"/>
                </a:solidFill>
                <a:latin typeface="BIZ UDPゴシック" panose="020B0400000000000000" pitchFamily="50" charset="-128"/>
                <a:ea typeface="BIZ UDPゴシック" panose="020B0400000000000000" pitchFamily="50" charset="-128"/>
              </a:rPr>
              <a:t>】</a:t>
            </a:r>
          </a:p>
          <a:p>
            <a:pPr>
              <a:lnSpc>
                <a:spcPct val="100000"/>
              </a:lnSpc>
            </a:pPr>
            <a:r>
              <a:rPr lang="ja-JP" altLang="en-US" sz="1600" dirty="0">
                <a:latin typeface="BIZ UDPゴシック" panose="020B0400000000000000" pitchFamily="50" charset="-128"/>
                <a:ea typeface="BIZ UDPゴシック" panose="020B0400000000000000" pitchFamily="50" charset="-128"/>
              </a:rPr>
              <a:t>合意の基準は「</a:t>
            </a:r>
            <a:r>
              <a:rPr lang="en-US" altLang="ja-JP" sz="1600" dirty="0">
                <a:latin typeface="BIZ UDPゴシック" panose="020B0400000000000000" pitchFamily="50" charset="-128"/>
                <a:ea typeface="BIZ UDPゴシック" panose="020B0400000000000000" pitchFamily="50" charset="-128"/>
              </a:rPr>
              <a:t>4 </a:t>
            </a:r>
            <a:r>
              <a:rPr lang="ja-JP" altLang="en-US" sz="1600" dirty="0">
                <a:latin typeface="BIZ UDPゴシック" panose="020B0400000000000000" pitchFamily="50" charset="-128"/>
                <a:ea typeface="BIZ UDPゴシック" panose="020B0400000000000000" pitchFamily="50" charset="-128"/>
              </a:rPr>
              <a:t>同意する</a:t>
            </a:r>
            <a:r>
              <a:rPr lang="en-US" altLang="ja-JP" sz="1600" dirty="0">
                <a:latin typeface="BIZ UDPゴシック" panose="020B0400000000000000" pitchFamily="50" charset="-128"/>
                <a:ea typeface="BIZ UDPゴシック" panose="020B0400000000000000" pitchFamily="50" charset="-128"/>
              </a:rPr>
              <a:t>+5 </a:t>
            </a:r>
            <a:r>
              <a:rPr lang="ja-JP" altLang="en-US" sz="1600" dirty="0">
                <a:latin typeface="BIZ UDPゴシック" panose="020B0400000000000000" pitchFamily="50" charset="-128"/>
                <a:ea typeface="BIZ UDPゴシック" panose="020B0400000000000000" pitchFamily="50" charset="-128"/>
              </a:rPr>
              <a:t>完全に同意する」が</a:t>
            </a:r>
            <a:r>
              <a:rPr lang="en-US" altLang="ja-JP" sz="1600" dirty="0">
                <a:latin typeface="BIZ UDPゴシック" panose="020B0400000000000000" pitchFamily="50" charset="-128"/>
                <a:ea typeface="BIZ UDPゴシック" panose="020B0400000000000000" pitchFamily="50" charset="-128"/>
              </a:rPr>
              <a:t>70</a:t>
            </a:r>
            <a:r>
              <a:rPr lang="ja-JP" altLang="en-US" sz="1600" dirty="0">
                <a:latin typeface="BIZ UDPゴシック" panose="020B0400000000000000" pitchFamily="50" charset="-128"/>
                <a:ea typeface="BIZ UDPゴシック" panose="020B0400000000000000" pitchFamily="50" charset="-128"/>
              </a:rPr>
              <a:t>％以上で合意、</a:t>
            </a:r>
            <a:r>
              <a:rPr lang="en-US" altLang="ja-JP" sz="1600" dirty="0">
                <a:latin typeface="BIZ UDPゴシック" panose="020B0400000000000000" pitchFamily="50" charset="-128"/>
                <a:ea typeface="BIZ UDPゴシック" panose="020B0400000000000000" pitchFamily="50" charset="-128"/>
              </a:rPr>
              <a:t>80</a:t>
            </a:r>
            <a:r>
              <a:rPr lang="ja-JP" altLang="en-US" sz="1600" dirty="0">
                <a:latin typeface="BIZ UDPゴシック" panose="020B0400000000000000" pitchFamily="50" charset="-128"/>
                <a:ea typeface="BIZ UDPゴシック" panose="020B0400000000000000" pitchFamily="50" charset="-128"/>
              </a:rPr>
              <a:t>％以上を強固な合意とする</a:t>
            </a:r>
            <a:endParaRPr lang="en-US" altLang="ja-JP" sz="1600" dirty="0">
              <a:latin typeface="BIZ UDPゴシック" panose="020B0400000000000000" pitchFamily="50" charset="-128"/>
              <a:ea typeface="BIZ UDPゴシック" panose="020B0400000000000000" pitchFamily="50" charset="-128"/>
            </a:endParaRPr>
          </a:p>
          <a:p>
            <a:pPr>
              <a:lnSpc>
                <a:spcPct val="100000"/>
              </a:lnSpc>
            </a:pPr>
            <a:r>
              <a:rPr lang="ja-JP" altLang="en-US" sz="1600" dirty="0">
                <a:latin typeface="BIZ UDPゴシック" panose="020B0400000000000000" pitchFamily="50" charset="-128"/>
                <a:ea typeface="BIZ UDPゴシック" panose="020B0400000000000000" pitchFamily="50" charset="-128"/>
              </a:rPr>
              <a:t>合意度は、高い（中央値が</a:t>
            </a:r>
            <a:r>
              <a:rPr lang="en-US" altLang="ja-JP" sz="1600" dirty="0">
                <a:latin typeface="BIZ UDPゴシック" panose="020B0400000000000000" pitchFamily="50" charset="-128"/>
                <a:ea typeface="BIZ UDPゴシック" panose="020B0400000000000000" pitchFamily="50" charset="-128"/>
              </a:rPr>
              <a:t>5</a:t>
            </a:r>
            <a:r>
              <a:rPr lang="ja-JP" altLang="en-US" sz="1600" dirty="0">
                <a:latin typeface="BIZ UDPゴシック" panose="020B0400000000000000" pitchFamily="50" charset="-128"/>
                <a:ea typeface="BIZ UDPゴシック" panose="020B0400000000000000" pitchFamily="50" charset="-128"/>
              </a:rPr>
              <a:t>、四分位範囲</a:t>
            </a:r>
            <a:r>
              <a:rPr lang="en-US" altLang="ja-JP" sz="1600" dirty="0">
                <a:latin typeface="BIZ UDPゴシック" panose="020B0400000000000000" pitchFamily="50" charset="-128"/>
                <a:ea typeface="BIZ UDPゴシック" panose="020B0400000000000000" pitchFamily="50" charset="-128"/>
              </a:rPr>
              <a:t>;interquartile range: IQR</a:t>
            </a:r>
            <a:r>
              <a:rPr lang="ja-JP" altLang="en-US" sz="1600" dirty="0">
                <a:latin typeface="BIZ UDPゴシック" panose="020B0400000000000000" pitchFamily="50" charset="-128"/>
                <a:ea typeface="BIZ UDPゴシック" panose="020B0400000000000000" pitchFamily="50" charset="-128"/>
              </a:rPr>
              <a:t>が</a:t>
            </a:r>
            <a:r>
              <a:rPr lang="en-US" altLang="ja-JP" sz="1600" dirty="0">
                <a:latin typeface="BIZ UDPゴシック" panose="020B0400000000000000" pitchFamily="50" charset="-128"/>
                <a:ea typeface="BIZ UDPゴシック" panose="020B0400000000000000" pitchFamily="50" charset="-128"/>
              </a:rPr>
              <a:t>0</a:t>
            </a:r>
            <a:r>
              <a:rPr lang="ja-JP" altLang="en-US" sz="1600" dirty="0">
                <a:latin typeface="BIZ UDPゴシック" panose="020B0400000000000000" pitchFamily="50" charset="-128"/>
                <a:ea typeface="BIZ UDPゴシック" panose="020B0400000000000000" pitchFamily="50" charset="-128"/>
              </a:rPr>
              <a:t>か</a:t>
            </a:r>
            <a:r>
              <a:rPr lang="en-US" altLang="ja-JP" sz="1600" dirty="0">
                <a:latin typeface="BIZ UDPゴシック" panose="020B0400000000000000" pitchFamily="50" charset="-128"/>
                <a:ea typeface="BIZ UDPゴシック" panose="020B0400000000000000" pitchFamily="50" charset="-128"/>
              </a:rPr>
              <a:t>1</a:t>
            </a:r>
            <a:r>
              <a:rPr lang="ja-JP" altLang="en-US" sz="1600" dirty="0">
                <a:latin typeface="BIZ UDPゴシック" panose="020B0400000000000000" pitchFamily="50" charset="-128"/>
                <a:ea typeface="BIZ UDPゴシック" panose="020B0400000000000000" pitchFamily="50" charset="-128"/>
              </a:rPr>
              <a:t>）、中程度（中央値が</a:t>
            </a:r>
            <a:r>
              <a:rPr lang="en-US" altLang="ja-JP" sz="1600" dirty="0">
                <a:latin typeface="BIZ UDPゴシック" panose="020B0400000000000000" pitchFamily="50" charset="-128"/>
                <a:ea typeface="BIZ UDPゴシック" panose="020B0400000000000000" pitchFamily="50" charset="-128"/>
              </a:rPr>
              <a:t>4</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IQR</a:t>
            </a:r>
            <a:r>
              <a:rPr lang="ja-JP" altLang="en-US" sz="1600" dirty="0">
                <a:latin typeface="BIZ UDPゴシック" panose="020B0400000000000000" pitchFamily="50" charset="-128"/>
                <a:ea typeface="BIZ UDPゴシック" panose="020B0400000000000000" pitchFamily="50" charset="-128"/>
              </a:rPr>
              <a:t>が</a:t>
            </a:r>
            <a:r>
              <a:rPr lang="en-US" altLang="ja-JP" sz="1600" dirty="0">
                <a:latin typeface="BIZ UDPゴシック" panose="020B0400000000000000" pitchFamily="50" charset="-128"/>
                <a:ea typeface="BIZ UDPゴシック" panose="020B0400000000000000" pitchFamily="50" charset="-128"/>
              </a:rPr>
              <a:t>1</a:t>
            </a:r>
            <a:r>
              <a:rPr lang="ja-JP" altLang="en-US" sz="1600" dirty="0">
                <a:latin typeface="BIZ UDPゴシック" panose="020B0400000000000000" pitchFamily="50" charset="-128"/>
                <a:ea typeface="BIZ UDPゴシック" panose="020B0400000000000000" pitchFamily="50" charset="-128"/>
              </a:rPr>
              <a:t>）、それ以外を低いとする</a:t>
            </a:r>
            <a:endParaRPr lang="en-US" altLang="ja-JP" sz="1600" dirty="0">
              <a:latin typeface="BIZ UDPゴシック" panose="020B0400000000000000" pitchFamily="50" charset="-128"/>
              <a:ea typeface="BIZ UDPゴシック" panose="020B0400000000000000" pitchFamily="50" charset="-128"/>
            </a:endParaRPr>
          </a:p>
          <a:p>
            <a:pPr>
              <a:lnSpc>
                <a:spcPct val="100000"/>
              </a:lnSpc>
            </a:pPr>
            <a:r>
              <a:rPr lang="ja-JP" altLang="en-US" sz="1600" dirty="0">
                <a:latin typeface="BIZ UDPゴシック" panose="020B0400000000000000" pitchFamily="50" charset="-128"/>
                <a:ea typeface="BIZ UDPゴシック" panose="020B0400000000000000" pitchFamily="50" charset="-128"/>
              </a:rPr>
              <a:t>方法論的妥当性は、デルファイ法の実施と報告に関するガイドライン（</a:t>
            </a:r>
            <a:r>
              <a:rPr lang="en-US" altLang="ja-JP" sz="1600" dirty="0">
                <a:latin typeface="BIZ UDPゴシック" panose="020B0400000000000000" pitchFamily="50" charset="-128"/>
                <a:ea typeface="BIZ UDPゴシック" panose="020B0400000000000000" pitchFamily="50" charset="-128"/>
              </a:rPr>
              <a:t>CREDES</a:t>
            </a:r>
            <a:r>
              <a:rPr lang="ja-JP" altLang="en-US" sz="1600" dirty="0">
                <a:latin typeface="BIZ UDPゴシック" panose="020B0400000000000000" pitchFamily="50" charset="-128"/>
                <a:ea typeface="BIZ UDPゴシック" panose="020B0400000000000000" pitchFamily="50" charset="-128"/>
              </a:rPr>
              <a:t>、</a:t>
            </a:r>
            <a:r>
              <a:rPr lang="en-US" altLang="ja-JP" sz="1600" dirty="0" err="1">
                <a:latin typeface="BIZ UDPゴシック" panose="020B0400000000000000" pitchFamily="50" charset="-128"/>
                <a:ea typeface="BIZ UDPゴシック" panose="020B0400000000000000" pitchFamily="50" charset="-128"/>
              </a:rPr>
              <a:t>Jüngeret</a:t>
            </a:r>
            <a:r>
              <a:rPr lang="en-US" altLang="ja-JP" sz="1600" dirty="0">
                <a:latin typeface="BIZ UDPゴシック" panose="020B0400000000000000" pitchFamily="50" charset="-128"/>
                <a:ea typeface="BIZ UDPゴシック" panose="020B0400000000000000" pitchFamily="50" charset="-128"/>
              </a:rPr>
              <a:t> al., 2017)</a:t>
            </a:r>
            <a:r>
              <a:rPr lang="ja-JP" altLang="en-US" sz="1600" dirty="0">
                <a:latin typeface="BIZ UDPゴシック" panose="020B0400000000000000" pitchFamily="50" charset="-128"/>
                <a:ea typeface="BIZ UDPゴシック" panose="020B0400000000000000" pitchFamily="50" charset="-128"/>
              </a:rPr>
              <a:t>で検証</a:t>
            </a:r>
          </a:p>
          <a:p>
            <a:pPr marL="0" indent="0">
              <a:lnSpc>
                <a:spcPct val="100000"/>
              </a:lnSpc>
              <a:buNone/>
            </a:pPr>
            <a:r>
              <a:rPr lang="en-US" altLang="ja-JP" sz="1600" b="1" dirty="0">
                <a:solidFill>
                  <a:srgbClr val="C00000"/>
                </a:solidFill>
                <a:latin typeface="BIZ UDPゴシック" panose="020B0400000000000000" pitchFamily="50" charset="-128"/>
                <a:ea typeface="BIZ UDPゴシック" panose="020B0400000000000000" pitchFamily="50" charset="-128"/>
              </a:rPr>
              <a:t>【</a:t>
            </a:r>
            <a:r>
              <a:rPr lang="ja-JP" altLang="en-US" sz="1600" b="1" dirty="0">
                <a:solidFill>
                  <a:srgbClr val="C00000"/>
                </a:solidFill>
                <a:latin typeface="BIZ UDPゴシック" panose="020B0400000000000000" pitchFamily="50" charset="-128"/>
                <a:ea typeface="BIZ UDPゴシック" panose="020B0400000000000000" pitchFamily="50" charset="-128"/>
              </a:rPr>
              <a:t>倫理的配慮</a:t>
            </a:r>
            <a:r>
              <a:rPr lang="en-US" altLang="ja-JP" sz="1600" b="1" dirty="0">
                <a:solidFill>
                  <a:srgbClr val="C00000"/>
                </a:solidFill>
                <a:latin typeface="BIZ UDPゴシック" panose="020B0400000000000000" pitchFamily="50" charset="-128"/>
                <a:ea typeface="BIZ UDPゴシック" panose="020B0400000000000000" pitchFamily="50" charset="-128"/>
              </a:rPr>
              <a:t>】</a:t>
            </a:r>
          </a:p>
          <a:p>
            <a:pPr>
              <a:lnSpc>
                <a:spcPct val="100000"/>
              </a:lnSpc>
            </a:pPr>
            <a:r>
              <a:rPr lang="ja-JP" altLang="en-US" sz="1600" dirty="0">
                <a:latin typeface="BIZ UDPゴシック" panose="020B0400000000000000" pitchFamily="50" charset="-128"/>
                <a:ea typeface="BIZ UDPゴシック" panose="020B0400000000000000" pitchFamily="50" charset="-128"/>
              </a:rPr>
              <a:t>調査は保健師の未来を拓くプロジェクトの委託を受け、大阪大学が実施。参加</a:t>
            </a:r>
            <a:r>
              <a:rPr lang="en-US" altLang="ja-JP" sz="1600" dirty="0">
                <a:latin typeface="BIZ UDPゴシック" panose="020B0400000000000000" pitchFamily="50" charset="-128"/>
                <a:ea typeface="BIZ UDPゴシック" panose="020B0400000000000000" pitchFamily="50" charset="-128"/>
              </a:rPr>
              <a:t>3</a:t>
            </a:r>
            <a:r>
              <a:rPr lang="ja-JP" altLang="en-US" sz="1600" dirty="0">
                <a:latin typeface="BIZ UDPゴシック" panose="020B0400000000000000" pitchFamily="50" charset="-128"/>
                <a:ea typeface="BIZ UDPゴシック" panose="020B0400000000000000" pitchFamily="50" charset="-128"/>
              </a:rPr>
              <a:t>団体は共同研究機関として大阪大学にて一括倫理審査。</a:t>
            </a:r>
          </a:p>
          <a:p>
            <a:pPr>
              <a:lnSpc>
                <a:spcPct val="100000"/>
              </a:lnSpc>
            </a:pPr>
            <a:r>
              <a:rPr lang="ja-JP" altLang="en-US" sz="1600" dirty="0">
                <a:latin typeface="BIZ UDPゴシック" panose="020B0400000000000000" pitchFamily="50" charset="-128"/>
                <a:ea typeface="BIZ UDPゴシック" panose="020B0400000000000000" pitchFamily="50" charset="-128"/>
              </a:rPr>
              <a:t>国立大学法人大阪大学医学部附属病院観察研究等倫理審査委員会の承認を受けて実施：承認番号 </a:t>
            </a:r>
            <a:r>
              <a:rPr lang="en-US" altLang="ja-JP" sz="1600" dirty="0">
                <a:latin typeface="BIZ UDPゴシック" panose="020B0400000000000000" pitchFamily="50" charset="-128"/>
                <a:ea typeface="BIZ UDPゴシック" panose="020B0400000000000000" pitchFamily="50" charset="-128"/>
              </a:rPr>
              <a:t>23222(T2)</a:t>
            </a:r>
            <a:r>
              <a:rPr lang="ja-JP" altLang="en-US" sz="1600" dirty="0">
                <a:latin typeface="BIZ UDPゴシック" panose="020B0400000000000000" pitchFamily="50" charset="-128"/>
                <a:ea typeface="BIZ UDPゴシック" panose="020B0400000000000000" pitchFamily="50" charset="-128"/>
              </a:rPr>
              <a:t>、</a:t>
            </a:r>
            <a:r>
              <a:rPr lang="en-US" altLang="ja-JP" sz="1600" dirty="0">
                <a:latin typeface="BIZ UDPゴシック" panose="020B0400000000000000" pitchFamily="50" charset="-128"/>
                <a:ea typeface="BIZ UDPゴシック" panose="020B0400000000000000" pitchFamily="50" charset="-128"/>
              </a:rPr>
              <a:t>2023</a:t>
            </a:r>
            <a:r>
              <a:rPr lang="ja-JP" altLang="en-US" sz="1600" dirty="0">
                <a:latin typeface="BIZ UDPゴシック" panose="020B0400000000000000" pitchFamily="50" charset="-128"/>
                <a:ea typeface="BIZ UDPゴシック" panose="020B0400000000000000" pitchFamily="50" charset="-128"/>
              </a:rPr>
              <a:t>年</a:t>
            </a:r>
            <a:r>
              <a:rPr lang="en-US" altLang="ja-JP" sz="1600" dirty="0">
                <a:latin typeface="BIZ UDPゴシック" panose="020B0400000000000000" pitchFamily="50" charset="-128"/>
                <a:ea typeface="BIZ UDPゴシック" panose="020B0400000000000000" pitchFamily="50" charset="-128"/>
              </a:rPr>
              <a:t>9</a:t>
            </a:r>
            <a:r>
              <a:rPr lang="ja-JP" altLang="en-US" sz="1600" dirty="0">
                <a:latin typeface="BIZ UDPゴシック" panose="020B0400000000000000" pitchFamily="50" charset="-128"/>
                <a:ea typeface="BIZ UDPゴシック" panose="020B0400000000000000" pitchFamily="50" charset="-128"/>
              </a:rPr>
              <a:t>月</a:t>
            </a:r>
            <a:r>
              <a:rPr lang="en-US" altLang="ja-JP" sz="1600" dirty="0">
                <a:latin typeface="BIZ UDPゴシック" panose="020B0400000000000000" pitchFamily="50" charset="-128"/>
                <a:ea typeface="BIZ UDPゴシック" panose="020B0400000000000000" pitchFamily="50" charset="-128"/>
              </a:rPr>
              <a:t>19</a:t>
            </a:r>
            <a:r>
              <a:rPr lang="ja-JP" altLang="en-US" sz="1600" dirty="0">
                <a:latin typeface="BIZ UDPゴシック" panose="020B0400000000000000" pitchFamily="50" charset="-128"/>
                <a:ea typeface="BIZ UDPゴシック" panose="020B0400000000000000" pitchFamily="50" charset="-128"/>
              </a:rPr>
              <a:t>日</a:t>
            </a:r>
          </a:p>
        </p:txBody>
      </p:sp>
      <p:sp>
        <p:nvSpPr>
          <p:cNvPr id="5" name="コンテンツ プレースホルダー 2">
            <a:extLst>
              <a:ext uri="{FF2B5EF4-FFF2-40B4-BE49-F238E27FC236}">
                <a16:creationId xmlns:a16="http://schemas.microsoft.com/office/drawing/2014/main" id="{E2652186-A453-5502-1547-DF6739941D16}"/>
              </a:ext>
            </a:extLst>
          </p:cNvPr>
          <p:cNvSpPr txBox="1">
            <a:spLocks/>
          </p:cNvSpPr>
          <p:nvPr/>
        </p:nvSpPr>
        <p:spPr>
          <a:xfrm>
            <a:off x="252063" y="630428"/>
            <a:ext cx="5689206" cy="622617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Wingdings" panose="05000000000000000000" pitchFamily="2" charset="2"/>
              <a:buChar char="l"/>
              <a:defRPr kumimoji="1"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nSpc>
                <a:spcPct val="100000"/>
              </a:lnSpc>
              <a:buNone/>
            </a:pPr>
            <a:r>
              <a:rPr lang="en-US" altLang="ja-JP" sz="1600" b="1" dirty="0">
                <a:solidFill>
                  <a:srgbClr val="C00000"/>
                </a:solidFill>
                <a:latin typeface="BIZ UDPゴシック" panose="020B0400000000000000" pitchFamily="50" charset="-128"/>
                <a:ea typeface="BIZ UDPゴシック" panose="020B0400000000000000" pitchFamily="50" charset="-128"/>
              </a:rPr>
              <a:t>【</a:t>
            </a:r>
            <a:r>
              <a:rPr lang="ja-JP" altLang="en-US" sz="1600" b="1" dirty="0">
                <a:solidFill>
                  <a:srgbClr val="C00000"/>
                </a:solidFill>
                <a:latin typeface="BIZ UDPゴシック" panose="020B0400000000000000" pitchFamily="50" charset="-128"/>
                <a:ea typeface="BIZ UDPゴシック" panose="020B0400000000000000" pitchFamily="50" charset="-128"/>
              </a:rPr>
              <a:t>目的</a:t>
            </a:r>
            <a:r>
              <a:rPr lang="en-US" altLang="ja-JP" sz="1600" b="1" dirty="0">
                <a:solidFill>
                  <a:srgbClr val="C00000"/>
                </a:solidFill>
                <a:latin typeface="BIZ UDPゴシック" panose="020B0400000000000000" pitchFamily="50" charset="-128"/>
                <a:ea typeface="BIZ UDPゴシック" panose="020B0400000000000000" pitchFamily="50" charset="-128"/>
              </a:rPr>
              <a:t>】</a:t>
            </a:r>
          </a:p>
          <a:p>
            <a:pPr marL="0" indent="0">
              <a:lnSpc>
                <a:spcPct val="100000"/>
              </a:lnSpc>
              <a:buNone/>
            </a:pPr>
            <a:r>
              <a:rPr lang="ja-JP" altLang="en-US" sz="1600" dirty="0">
                <a:latin typeface="BIZ UDPゴシック" panose="020B0400000000000000" pitchFamily="50" charset="-128"/>
                <a:ea typeface="BIZ UDPゴシック" panose="020B0400000000000000" pitchFamily="50" charset="-128"/>
              </a:rPr>
              <a:t>   日本の保健師の実践</a:t>
            </a:r>
            <a:r>
              <a:rPr lang="en-US" altLang="ja-JP" sz="1600" dirty="0">
                <a:latin typeface="BIZ UDPゴシック" panose="020B0400000000000000" pitchFamily="50" charset="-128"/>
                <a:ea typeface="BIZ UDPゴシック" panose="020B0400000000000000" pitchFamily="50" charset="-128"/>
              </a:rPr>
              <a:t>/</a:t>
            </a:r>
            <a:r>
              <a:rPr lang="ja-JP" altLang="en-US" sz="1600" dirty="0">
                <a:latin typeface="BIZ UDPゴシック" panose="020B0400000000000000" pitchFamily="50" charset="-128"/>
                <a:ea typeface="BIZ UDPゴシック" panose="020B0400000000000000" pitchFamily="50" charset="-128"/>
              </a:rPr>
              <a:t>教育のスタンダードとなるコアコンピテンシー等関連概念を明確にし、実践者・教育研究者等で合意形成を図ることである。</a:t>
            </a:r>
            <a:endParaRPr lang="en-US" altLang="ja-JP" sz="1600" dirty="0">
              <a:latin typeface="BIZ UDPゴシック" panose="020B0400000000000000" pitchFamily="50" charset="-128"/>
              <a:ea typeface="BIZ UDPゴシック" panose="020B0400000000000000" pitchFamily="50" charset="-128"/>
            </a:endParaRPr>
          </a:p>
          <a:p>
            <a:pPr marL="0" indent="0">
              <a:lnSpc>
                <a:spcPct val="100000"/>
              </a:lnSpc>
              <a:buNone/>
            </a:pPr>
            <a:r>
              <a:rPr lang="en-US" altLang="ja-JP" sz="1600" b="1" dirty="0">
                <a:solidFill>
                  <a:srgbClr val="C00000"/>
                </a:solidFill>
                <a:latin typeface="BIZ UDPゴシック" panose="020B0400000000000000" pitchFamily="50" charset="-128"/>
                <a:ea typeface="BIZ UDPゴシック" panose="020B0400000000000000" pitchFamily="50" charset="-128"/>
              </a:rPr>
              <a:t>【</a:t>
            </a:r>
            <a:r>
              <a:rPr lang="ja-JP" altLang="en-US" sz="1600" b="1" dirty="0">
                <a:solidFill>
                  <a:srgbClr val="C00000"/>
                </a:solidFill>
                <a:latin typeface="BIZ UDPゴシック" panose="020B0400000000000000" pitchFamily="50" charset="-128"/>
                <a:ea typeface="BIZ UDPゴシック" panose="020B0400000000000000" pitchFamily="50" charset="-128"/>
              </a:rPr>
              <a:t>調査方法</a:t>
            </a:r>
            <a:r>
              <a:rPr lang="en-US" altLang="ja-JP" sz="1600" b="1" dirty="0">
                <a:solidFill>
                  <a:srgbClr val="C00000"/>
                </a:solidFill>
                <a:latin typeface="BIZ UDPゴシック" panose="020B0400000000000000" pitchFamily="50" charset="-128"/>
                <a:ea typeface="BIZ UDPゴシック" panose="020B0400000000000000" pitchFamily="50" charset="-128"/>
              </a:rPr>
              <a:t>】</a:t>
            </a:r>
          </a:p>
          <a:p>
            <a:pPr>
              <a:lnSpc>
                <a:spcPct val="100000"/>
              </a:lnSpc>
            </a:pPr>
            <a:r>
              <a:rPr lang="ja-JP" altLang="en-US" sz="1600" dirty="0">
                <a:latin typeface="BIZ UDPゴシック" panose="020B0400000000000000" pitchFamily="50" charset="-128"/>
                <a:ea typeface="BIZ UDPゴシック" panose="020B0400000000000000" pitchFamily="50" charset="-128"/>
              </a:rPr>
              <a:t>コンセンサスメソッドのデルファイ法による横断的観察研究</a:t>
            </a:r>
            <a:endParaRPr lang="en-US" altLang="ja-JP" sz="1600" dirty="0">
              <a:latin typeface="BIZ UDPゴシック" panose="020B0400000000000000" pitchFamily="50" charset="-128"/>
              <a:ea typeface="BIZ UDPゴシック" panose="020B0400000000000000" pitchFamily="50" charset="-128"/>
            </a:endParaRPr>
          </a:p>
          <a:p>
            <a:pPr>
              <a:lnSpc>
                <a:spcPct val="100000"/>
              </a:lnSpc>
            </a:pPr>
            <a:r>
              <a:rPr lang="ja-JP" altLang="en-US" sz="1600" dirty="0">
                <a:latin typeface="BIZ UDPゴシック" panose="020B0400000000000000" pitchFamily="50" charset="-128"/>
                <a:ea typeface="BIZ UDPゴシック" panose="020B0400000000000000" pitchFamily="50" charset="-128"/>
              </a:rPr>
              <a:t>ラウンドは</a:t>
            </a:r>
            <a:r>
              <a:rPr lang="en-US" altLang="ja-JP" sz="1600" dirty="0">
                <a:latin typeface="BIZ UDPゴシック" panose="020B0400000000000000" pitchFamily="50" charset="-128"/>
                <a:ea typeface="BIZ UDPゴシック" panose="020B0400000000000000" pitchFamily="50" charset="-128"/>
              </a:rPr>
              <a:t>3</a:t>
            </a:r>
            <a:r>
              <a:rPr lang="ja-JP" altLang="en-US" sz="1600" dirty="0">
                <a:latin typeface="BIZ UDPゴシック" panose="020B0400000000000000" pitchFamily="50" charset="-128"/>
                <a:ea typeface="BIZ UDPゴシック" panose="020B0400000000000000" pitchFamily="50" charset="-128"/>
              </a:rPr>
              <a:t>回、</a:t>
            </a:r>
            <a:r>
              <a:rPr lang="en-US" altLang="ja-JP" sz="1600" dirty="0">
                <a:latin typeface="BIZ UDPゴシック" panose="020B0400000000000000" pitchFamily="50" charset="-128"/>
                <a:ea typeface="BIZ UDPゴシック" panose="020B0400000000000000" pitchFamily="50" charset="-128"/>
              </a:rPr>
              <a:t>E-mail</a:t>
            </a:r>
            <a:r>
              <a:rPr lang="ja-JP" altLang="en-US" sz="1600" dirty="0">
                <a:latin typeface="BIZ UDPゴシック" panose="020B0400000000000000" pitchFamily="50" charset="-128"/>
                <a:ea typeface="BIZ UDPゴシック" panose="020B0400000000000000" pitchFamily="50" charset="-128"/>
              </a:rPr>
              <a:t>を用いた無記名自記式質問紙調査</a:t>
            </a:r>
            <a:endParaRPr lang="en-US" altLang="ja-JP" sz="1600" dirty="0">
              <a:latin typeface="BIZ UDPゴシック" panose="020B0400000000000000" pitchFamily="50" charset="-128"/>
              <a:ea typeface="BIZ UDPゴシック" panose="020B0400000000000000" pitchFamily="50" charset="-128"/>
            </a:endParaRPr>
          </a:p>
          <a:p>
            <a:pPr>
              <a:lnSpc>
                <a:spcPct val="100000"/>
              </a:lnSpc>
            </a:pPr>
            <a:r>
              <a:rPr lang="ja-JP" altLang="en-US" sz="1600" dirty="0">
                <a:latin typeface="BIZ UDPゴシック" panose="020B0400000000000000" pitchFamily="50" charset="-128"/>
                <a:ea typeface="BIZ UDPゴシック" panose="020B0400000000000000" pitchFamily="50" charset="-128"/>
              </a:rPr>
              <a:t>協力：日本保健師連絡協議会（保健師関連</a:t>
            </a:r>
            <a:r>
              <a:rPr lang="en-US" altLang="ja-JP" sz="1600" dirty="0">
                <a:latin typeface="BIZ UDPゴシック" panose="020B0400000000000000" pitchFamily="50" charset="-128"/>
                <a:ea typeface="BIZ UDPゴシック" panose="020B0400000000000000" pitchFamily="50" charset="-128"/>
              </a:rPr>
              <a:t>6</a:t>
            </a:r>
            <a:r>
              <a:rPr lang="ja-JP" altLang="en-US" sz="1600" dirty="0">
                <a:latin typeface="BIZ UDPゴシック" panose="020B0400000000000000" pitchFamily="50" charset="-128"/>
                <a:ea typeface="BIZ UDPゴシック" panose="020B0400000000000000" pitchFamily="50" charset="-128"/>
              </a:rPr>
              <a:t>団体）</a:t>
            </a:r>
            <a:endParaRPr lang="en-US" altLang="ja-JP" sz="1600" dirty="0">
              <a:latin typeface="BIZ UDPゴシック" panose="020B0400000000000000" pitchFamily="50" charset="-128"/>
              <a:ea typeface="BIZ UDPゴシック" panose="020B0400000000000000" pitchFamily="50" charset="-128"/>
            </a:endParaRPr>
          </a:p>
          <a:p>
            <a:pPr>
              <a:lnSpc>
                <a:spcPct val="100000"/>
              </a:lnSpc>
            </a:pPr>
            <a:r>
              <a:rPr lang="ja-JP" altLang="en-US" sz="1600" dirty="0">
                <a:latin typeface="BIZ UDPゴシック" panose="020B0400000000000000" pitchFamily="50" charset="-128"/>
                <a:ea typeface="BIZ UDPゴシック" panose="020B0400000000000000" pitchFamily="50" charset="-128"/>
              </a:rPr>
              <a:t>調査期間　</a:t>
            </a:r>
            <a:r>
              <a:rPr lang="en-US" altLang="ja-JP" sz="1600" dirty="0">
                <a:latin typeface="BIZ UDPゴシック" panose="020B0400000000000000" pitchFamily="50" charset="-128"/>
                <a:ea typeface="BIZ UDPゴシック" panose="020B0400000000000000" pitchFamily="50" charset="-128"/>
              </a:rPr>
              <a:t>2023(</a:t>
            </a:r>
            <a:r>
              <a:rPr lang="ja-JP" altLang="en-US" sz="1600" dirty="0">
                <a:latin typeface="BIZ UDPゴシック" panose="020B0400000000000000" pitchFamily="50" charset="-128"/>
                <a:ea typeface="BIZ UDPゴシック" panose="020B0400000000000000" pitchFamily="50" charset="-128"/>
              </a:rPr>
              <a:t>令和</a:t>
            </a:r>
            <a:r>
              <a:rPr lang="en-US" altLang="ja-JP" sz="1600" dirty="0">
                <a:latin typeface="BIZ UDPゴシック" panose="020B0400000000000000" pitchFamily="50" charset="-128"/>
                <a:ea typeface="BIZ UDPゴシック" panose="020B0400000000000000" pitchFamily="50" charset="-128"/>
              </a:rPr>
              <a:t>5)</a:t>
            </a:r>
            <a:r>
              <a:rPr lang="ja-JP" altLang="en-US" sz="1600" dirty="0">
                <a:latin typeface="BIZ UDPゴシック" panose="020B0400000000000000" pitchFamily="50" charset="-128"/>
                <a:ea typeface="BIZ UDPゴシック" panose="020B0400000000000000" pitchFamily="50" charset="-128"/>
              </a:rPr>
              <a:t>年</a:t>
            </a:r>
            <a:r>
              <a:rPr lang="en-US" altLang="ja-JP" sz="1600" dirty="0">
                <a:latin typeface="BIZ UDPゴシック" panose="020B0400000000000000" pitchFamily="50" charset="-128"/>
                <a:ea typeface="BIZ UDPゴシック" panose="020B0400000000000000" pitchFamily="50" charset="-128"/>
              </a:rPr>
              <a:t>10</a:t>
            </a:r>
            <a:r>
              <a:rPr lang="ja-JP" altLang="en-US" sz="1600" dirty="0">
                <a:latin typeface="BIZ UDPゴシック" panose="020B0400000000000000" pitchFamily="50" charset="-128"/>
                <a:ea typeface="BIZ UDPゴシック" panose="020B0400000000000000" pitchFamily="50" charset="-128"/>
              </a:rPr>
              <a:t>月～</a:t>
            </a:r>
            <a:r>
              <a:rPr lang="en-US" altLang="ja-JP" sz="1600" dirty="0">
                <a:latin typeface="BIZ UDPゴシック" panose="020B0400000000000000" pitchFamily="50" charset="-128"/>
                <a:ea typeface="BIZ UDPゴシック" panose="020B0400000000000000" pitchFamily="50" charset="-128"/>
              </a:rPr>
              <a:t>12</a:t>
            </a:r>
            <a:r>
              <a:rPr lang="ja-JP" altLang="en-US" sz="1600" dirty="0">
                <a:latin typeface="BIZ UDPゴシック" panose="020B0400000000000000" pitchFamily="50" charset="-128"/>
                <a:ea typeface="BIZ UDPゴシック" panose="020B0400000000000000" pitchFamily="50" charset="-128"/>
              </a:rPr>
              <a:t>月</a:t>
            </a:r>
            <a:endParaRPr lang="en-US" altLang="ja-JP" sz="1600" dirty="0">
              <a:latin typeface="BIZ UDPゴシック" panose="020B0400000000000000" pitchFamily="50" charset="-128"/>
              <a:ea typeface="BIZ UDPゴシック" panose="020B0400000000000000" pitchFamily="50" charset="-128"/>
            </a:endParaRPr>
          </a:p>
          <a:p>
            <a:pPr marL="0" indent="0">
              <a:lnSpc>
                <a:spcPct val="100000"/>
              </a:lnSpc>
              <a:buNone/>
            </a:pPr>
            <a:r>
              <a:rPr lang="en-US" altLang="ja-JP" sz="1600" b="1" dirty="0">
                <a:solidFill>
                  <a:srgbClr val="C00000"/>
                </a:solidFill>
                <a:latin typeface="BIZ UDPゴシック" panose="020B0400000000000000" pitchFamily="50" charset="-128"/>
                <a:ea typeface="BIZ UDPゴシック" panose="020B0400000000000000" pitchFamily="50" charset="-128"/>
              </a:rPr>
              <a:t>【</a:t>
            </a:r>
            <a:r>
              <a:rPr lang="ja-JP" altLang="ja-JP" sz="1600" b="1" dirty="0">
                <a:solidFill>
                  <a:srgbClr val="C00000"/>
                </a:solidFill>
                <a:latin typeface="BIZ UDPゴシック" panose="020B0400000000000000" pitchFamily="50" charset="-128"/>
                <a:ea typeface="BIZ UDPゴシック" panose="020B0400000000000000" pitchFamily="50" charset="-128"/>
              </a:rPr>
              <a:t>研究参加者（専門家パネル）</a:t>
            </a:r>
            <a:r>
              <a:rPr lang="ja-JP" altLang="en-US" sz="1600" b="1" dirty="0">
                <a:solidFill>
                  <a:srgbClr val="C00000"/>
                </a:solidFill>
                <a:latin typeface="BIZ UDPゴシック" panose="020B0400000000000000" pitchFamily="50" charset="-128"/>
                <a:ea typeface="BIZ UDPゴシック" panose="020B0400000000000000" pitchFamily="50" charset="-128"/>
              </a:rPr>
              <a:t>の選定</a:t>
            </a:r>
            <a:r>
              <a:rPr lang="en-US" altLang="ja-JP" sz="1600" b="1" dirty="0">
                <a:solidFill>
                  <a:srgbClr val="C00000"/>
                </a:solidFill>
                <a:latin typeface="BIZ UDPゴシック" panose="020B0400000000000000" pitchFamily="50" charset="-128"/>
                <a:ea typeface="BIZ UDPゴシック" panose="020B0400000000000000" pitchFamily="50" charset="-128"/>
              </a:rPr>
              <a:t>】</a:t>
            </a:r>
            <a:r>
              <a:rPr lang="ja-JP" altLang="ja-JP" sz="1600" b="1" dirty="0">
                <a:solidFill>
                  <a:srgbClr val="C00000"/>
                </a:solidFill>
                <a:latin typeface="BIZ UDPゴシック" panose="020B0400000000000000" pitchFamily="50" charset="-128"/>
                <a:ea typeface="BIZ UDPゴシック" panose="020B0400000000000000" pitchFamily="50" charset="-128"/>
              </a:rPr>
              <a:t> </a:t>
            </a:r>
            <a:endParaRPr lang="en-US" altLang="ja-JP" sz="1600" b="1" dirty="0">
              <a:solidFill>
                <a:srgbClr val="C00000"/>
              </a:solidFill>
              <a:latin typeface="BIZ UDPゴシック" panose="020B0400000000000000" pitchFamily="50" charset="-128"/>
              <a:ea typeface="BIZ UDPゴシック" panose="020B0400000000000000" pitchFamily="50" charset="-128"/>
            </a:endParaRPr>
          </a:p>
          <a:p>
            <a:pPr>
              <a:lnSpc>
                <a:spcPct val="100000"/>
              </a:lnSpc>
            </a:pPr>
            <a:r>
              <a:rPr lang="ja-JP" altLang="ja-JP" sz="1600" dirty="0">
                <a:solidFill>
                  <a:srgbClr val="000000"/>
                </a:solidFill>
                <a:latin typeface="BIZ UDPゴシック" panose="020B0400000000000000" pitchFamily="50" charset="-128"/>
                <a:ea typeface="BIZ UDPゴシック" panose="020B0400000000000000" pitchFamily="50" charset="-128"/>
              </a:rPr>
              <a:t>選定基準を満たした専門家パネル</a:t>
            </a:r>
            <a:r>
              <a:rPr lang="en-US" altLang="ja-JP" sz="1600" dirty="0">
                <a:solidFill>
                  <a:srgbClr val="000000"/>
                </a:solidFill>
                <a:latin typeface="BIZ UDPゴシック" panose="020B0400000000000000" pitchFamily="50" charset="-128"/>
                <a:ea typeface="BIZ UDPゴシック" panose="020B0400000000000000" pitchFamily="50" charset="-128"/>
              </a:rPr>
              <a:t>500</a:t>
            </a:r>
            <a:r>
              <a:rPr lang="ja-JP" altLang="ja-JP" sz="1600" dirty="0">
                <a:solidFill>
                  <a:srgbClr val="000000"/>
                </a:solidFill>
                <a:latin typeface="BIZ UDPゴシック" panose="020B0400000000000000" pitchFamily="50" charset="-128"/>
                <a:ea typeface="BIZ UDPゴシック" panose="020B0400000000000000" pitchFamily="50" charset="-128"/>
              </a:rPr>
              <a:t>人</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a:lnSpc>
                <a:spcPct val="100000"/>
              </a:lnSpc>
            </a:pPr>
            <a:r>
              <a:rPr lang="ja-JP" altLang="ja-JP" sz="1600" dirty="0">
                <a:solidFill>
                  <a:srgbClr val="000000"/>
                </a:solidFill>
                <a:latin typeface="BIZ UDPゴシック" panose="020B0400000000000000" pitchFamily="50" charset="-128"/>
                <a:ea typeface="BIZ UDPゴシック" panose="020B0400000000000000" pitchFamily="50" charset="-128"/>
              </a:rPr>
              <a:t>選定基準</a:t>
            </a:r>
            <a:r>
              <a:rPr lang="ja-JP" altLang="en-US" sz="1600" dirty="0">
                <a:solidFill>
                  <a:srgbClr val="000000"/>
                </a:solidFill>
                <a:latin typeface="BIZ UDPゴシック" panose="020B0400000000000000" pitchFamily="50" charset="-128"/>
                <a:ea typeface="BIZ UDPゴシック" panose="020B0400000000000000" pitchFamily="50" charset="-128"/>
              </a:rPr>
              <a:t>： </a:t>
            </a:r>
            <a:r>
              <a:rPr lang="ja-JP" altLang="ja-JP" sz="1600" dirty="0">
                <a:solidFill>
                  <a:srgbClr val="000000"/>
                </a:solidFill>
                <a:latin typeface="BIZ UDPゴシック" panose="020B0400000000000000" pitchFamily="50" charset="-128"/>
                <a:ea typeface="BIZ UDPゴシック" panose="020B0400000000000000" pitchFamily="50" charset="-128"/>
              </a:rPr>
              <a:t>Ａ専門性</a:t>
            </a:r>
            <a:r>
              <a:rPr lang="ja-JP" altLang="en-US" sz="1600" dirty="0">
                <a:solidFill>
                  <a:srgbClr val="000000"/>
                </a:solidFill>
                <a:latin typeface="BIZ UDPゴシック" panose="020B0400000000000000" pitchFamily="50" charset="-128"/>
                <a:ea typeface="BIZ UDPゴシック" panose="020B0400000000000000" pitchFamily="50" charset="-128"/>
              </a:rPr>
              <a:t>（行政</a:t>
            </a:r>
            <a:r>
              <a:rPr lang="en-US" altLang="ja-JP" sz="1600" dirty="0">
                <a:solidFill>
                  <a:srgbClr val="000000"/>
                </a:solidFill>
                <a:latin typeface="BIZ UDPゴシック" panose="020B0400000000000000" pitchFamily="50" charset="-128"/>
                <a:ea typeface="BIZ UDPゴシック" panose="020B0400000000000000" pitchFamily="50" charset="-128"/>
              </a:rPr>
              <a:t>/</a:t>
            </a:r>
            <a:r>
              <a:rPr lang="ja-JP" altLang="en-US" sz="1600" dirty="0">
                <a:solidFill>
                  <a:srgbClr val="000000"/>
                </a:solidFill>
                <a:latin typeface="BIZ UDPゴシック" panose="020B0400000000000000" pitchFamily="50" charset="-128"/>
                <a:ea typeface="BIZ UDPゴシック" panose="020B0400000000000000" pitchFamily="50" charset="-128"/>
              </a:rPr>
              <a:t>産業・学校・その他）</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marL="0" indent="0">
              <a:lnSpc>
                <a:spcPct val="100000"/>
              </a:lnSpc>
              <a:buNone/>
            </a:pPr>
            <a:r>
              <a:rPr lang="en-US" altLang="ja-JP" sz="1600" dirty="0">
                <a:solidFill>
                  <a:srgbClr val="000000"/>
                </a:solidFill>
                <a:latin typeface="BIZ UDPゴシック" panose="020B0400000000000000" pitchFamily="50" charset="-128"/>
                <a:ea typeface="BIZ UDPゴシック" panose="020B0400000000000000" pitchFamily="50" charset="-128"/>
              </a:rPr>
              <a:t>                  </a:t>
            </a:r>
            <a:r>
              <a:rPr lang="ja-JP" altLang="ja-JP" sz="1600" dirty="0">
                <a:solidFill>
                  <a:srgbClr val="000000"/>
                </a:solidFill>
                <a:latin typeface="BIZ UDPゴシック" panose="020B0400000000000000" pitchFamily="50" charset="-128"/>
                <a:ea typeface="BIZ UDPゴシック" panose="020B0400000000000000" pitchFamily="50" charset="-128"/>
              </a:rPr>
              <a:t>Ｂ異質性</a:t>
            </a:r>
            <a:r>
              <a:rPr lang="ja-JP" altLang="en-US" sz="1600" dirty="0">
                <a:solidFill>
                  <a:srgbClr val="000000"/>
                </a:solidFill>
                <a:latin typeface="BIZ UDPゴシック" panose="020B0400000000000000" pitchFamily="50" charset="-128"/>
                <a:ea typeface="BIZ UDPゴシック" panose="020B0400000000000000" pitchFamily="50" charset="-128"/>
              </a:rPr>
              <a:t>（実践者</a:t>
            </a:r>
            <a:r>
              <a:rPr lang="en-US" altLang="ja-JP" sz="1600" dirty="0">
                <a:solidFill>
                  <a:srgbClr val="000000"/>
                </a:solidFill>
                <a:latin typeface="BIZ UDPゴシック" panose="020B0400000000000000" pitchFamily="50" charset="-128"/>
                <a:ea typeface="BIZ UDPゴシック" panose="020B0400000000000000" pitchFamily="50" charset="-128"/>
              </a:rPr>
              <a:t>/</a:t>
            </a:r>
            <a:r>
              <a:rPr lang="ja-JP" altLang="en-US" sz="1600" dirty="0">
                <a:solidFill>
                  <a:srgbClr val="000000"/>
                </a:solidFill>
                <a:latin typeface="BIZ UDPゴシック" panose="020B0400000000000000" pitchFamily="50" charset="-128"/>
                <a:ea typeface="BIZ UDPゴシック" panose="020B0400000000000000" pitchFamily="50" charset="-128"/>
              </a:rPr>
              <a:t>教育研究者、若手</a:t>
            </a:r>
            <a:r>
              <a:rPr lang="en-US" altLang="ja-JP" sz="1600" dirty="0">
                <a:solidFill>
                  <a:srgbClr val="000000"/>
                </a:solidFill>
                <a:latin typeface="BIZ UDPゴシック" panose="020B0400000000000000" pitchFamily="50" charset="-128"/>
                <a:ea typeface="BIZ UDPゴシック" panose="020B0400000000000000" pitchFamily="50" charset="-128"/>
              </a:rPr>
              <a:t>/</a:t>
            </a:r>
            <a:r>
              <a:rPr lang="ja-JP" altLang="en-US" sz="1600" dirty="0">
                <a:solidFill>
                  <a:srgbClr val="000000"/>
                </a:solidFill>
                <a:latin typeface="BIZ UDPゴシック" panose="020B0400000000000000" pitchFamily="50" charset="-128"/>
                <a:ea typeface="BIZ UDPゴシック" panose="020B0400000000000000" pitchFamily="50" charset="-128"/>
              </a:rPr>
              <a:t>熟練）</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marL="0" indent="0">
              <a:lnSpc>
                <a:spcPct val="100000"/>
              </a:lnSpc>
              <a:buNone/>
            </a:pPr>
            <a:r>
              <a:rPr lang="en-US" altLang="ja-JP" sz="1600" dirty="0">
                <a:solidFill>
                  <a:srgbClr val="000000"/>
                </a:solidFill>
                <a:latin typeface="BIZ UDPゴシック" panose="020B0400000000000000" pitchFamily="50" charset="-128"/>
                <a:ea typeface="BIZ UDPゴシック" panose="020B0400000000000000" pitchFamily="50" charset="-128"/>
              </a:rPr>
              <a:t>                  </a:t>
            </a:r>
            <a:r>
              <a:rPr lang="ja-JP" altLang="ja-JP" sz="1600" dirty="0">
                <a:solidFill>
                  <a:srgbClr val="000000"/>
                </a:solidFill>
                <a:latin typeface="BIZ UDPゴシック" panose="020B0400000000000000" pitchFamily="50" charset="-128"/>
                <a:ea typeface="BIZ UDPゴシック" panose="020B0400000000000000" pitchFamily="50" charset="-128"/>
              </a:rPr>
              <a:t>Ｃ関心</a:t>
            </a:r>
            <a:r>
              <a:rPr lang="ja-JP" altLang="en-US" sz="1600" dirty="0">
                <a:solidFill>
                  <a:srgbClr val="000000"/>
                </a:solidFill>
                <a:latin typeface="BIZ UDPゴシック" panose="020B0400000000000000" pitchFamily="50" charset="-128"/>
                <a:ea typeface="BIZ UDPゴシック" panose="020B0400000000000000" pitchFamily="50" charset="-128"/>
              </a:rPr>
              <a:t>（団体役職者</a:t>
            </a:r>
            <a:r>
              <a:rPr lang="en-US" altLang="ja-JP" sz="1600" dirty="0">
                <a:solidFill>
                  <a:srgbClr val="000000"/>
                </a:solidFill>
                <a:latin typeface="BIZ UDPゴシック" panose="020B0400000000000000" pitchFamily="50" charset="-128"/>
                <a:ea typeface="BIZ UDPゴシック" panose="020B0400000000000000" pitchFamily="50" charset="-128"/>
              </a:rPr>
              <a:t>/</a:t>
            </a:r>
            <a:r>
              <a:rPr lang="ja-JP" altLang="en-US" sz="1600" dirty="0">
                <a:solidFill>
                  <a:srgbClr val="000000"/>
                </a:solidFill>
                <a:latin typeface="BIZ UDPゴシック" panose="020B0400000000000000" pitchFamily="50" charset="-128"/>
                <a:ea typeface="BIZ UDPゴシック" panose="020B0400000000000000" pitchFamily="50" charset="-128"/>
              </a:rPr>
              <a:t>関連業績保持者） </a:t>
            </a: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buNone/>
            </a:pPr>
            <a:endParaRPr lang="en-US" altLang="ja-JP" sz="1600" dirty="0">
              <a:solidFill>
                <a:srgbClr val="000000"/>
              </a:solidFill>
              <a:latin typeface="BIZ UDPゴシック" panose="020B0400000000000000" pitchFamily="50" charset="-128"/>
              <a:ea typeface="BIZ UDPゴシック" panose="020B0400000000000000" pitchFamily="50" charset="-128"/>
            </a:endParaRPr>
          </a:p>
          <a:p>
            <a:pPr marL="0" indent="0">
              <a:lnSpc>
                <a:spcPct val="100000"/>
              </a:lnSpc>
              <a:spcBef>
                <a:spcPts val="0"/>
              </a:spcBef>
              <a:buNone/>
            </a:pPr>
            <a:r>
              <a:rPr lang="en-US" altLang="ja-JP" sz="1600" b="1" dirty="0">
                <a:solidFill>
                  <a:srgbClr val="C00000"/>
                </a:solidFill>
                <a:latin typeface="BIZ UDPゴシック" panose="020B0400000000000000" pitchFamily="50" charset="-128"/>
                <a:ea typeface="BIZ UDPゴシック" panose="020B0400000000000000" pitchFamily="50" charset="-128"/>
              </a:rPr>
              <a:t>【</a:t>
            </a:r>
            <a:r>
              <a:rPr lang="ja-JP" altLang="en-US" sz="1600" b="1" dirty="0">
                <a:solidFill>
                  <a:srgbClr val="C00000"/>
                </a:solidFill>
                <a:latin typeface="BIZ UDPゴシック" panose="020B0400000000000000" pitchFamily="50" charset="-128"/>
                <a:ea typeface="BIZ UDPゴシック" panose="020B0400000000000000" pitchFamily="50" charset="-128"/>
              </a:rPr>
              <a:t>原案の作成</a:t>
            </a:r>
            <a:r>
              <a:rPr lang="en-US" altLang="ja-JP" sz="1600" b="1" dirty="0">
                <a:solidFill>
                  <a:srgbClr val="C00000"/>
                </a:solidFill>
                <a:latin typeface="BIZ UDPゴシック" panose="020B0400000000000000" pitchFamily="50" charset="-128"/>
                <a:ea typeface="BIZ UDPゴシック" panose="020B0400000000000000" pitchFamily="50" charset="-128"/>
              </a:rPr>
              <a:t>】</a:t>
            </a:r>
          </a:p>
          <a:p>
            <a:pPr marL="0" indent="0">
              <a:lnSpc>
                <a:spcPct val="100000"/>
              </a:lnSpc>
              <a:spcBef>
                <a:spcPts val="0"/>
              </a:spcBef>
              <a:buNone/>
            </a:pPr>
            <a:r>
              <a:rPr lang="ja-JP" altLang="en-US" sz="1600" dirty="0">
                <a:latin typeface="BIZ UDPゴシック" panose="020B0400000000000000" pitchFamily="50" charset="-128"/>
                <a:ea typeface="BIZ UDPゴシック" panose="020B0400000000000000" pitchFamily="50" charset="-128"/>
              </a:rPr>
              <a:t>プロジェクトメンバー</a:t>
            </a:r>
            <a:r>
              <a:rPr lang="en-US" altLang="ja-JP" sz="1600" dirty="0">
                <a:latin typeface="BIZ UDPゴシック" panose="020B0400000000000000" pitchFamily="50" charset="-128"/>
                <a:ea typeface="BIZ UDPゴシック" panose="020B0400000000000000" pitchFamily="50" charset="-128"/>
              </a:rPr>
              <a:t>20</a:t>
            </a:r>
            <a:r>
              <a:rPr lang="ja-JP" altLang="en-US" sz="1600" dirty="0">
                <a:latin typeface="BIZ UDPゴシック" panose="020B0400000000000000" pitchFamily="50" charset="-128"/>
                <a:ea typeface="BIZ UDPゴシック" panose="020B0400000000000000" pitchFamily="50" charset="-128"/>
              </a:rPr>
              <a:t>名より項目収集・分類・精錬・国内外枠組みとの比較検討等、</a:t>
            </a:r>
            <a:r>
              <a:rPr lang="en-US" altLang="ja-JP" sz="1600" dirty="0">
                <a:latin typeface="BIZ UDPゴシック" panose="020B0400000000000000" pitchFamily="50" charset="-128"/>
                <a:ea typeface="BIZ UDPゴシック" panose="020B0400000000000000" pitchFamily="50" charset="-128"/>
              </a:rPr>
              <a:t>3</a:t>
            </a:r>
            <a:r>
              <a:rPr lang="ja-JP" altLang="en-US" sz="1600" dirty="0">
                <a:latin typeface="BIZ UDPゴシック" panose="020B0400000000000000" pitchFamily="50" charset="-128"/>
                <a:ea typeface="BIZ UDPゴシック" panose="020B0400000000000000" pitchFamily="50" charset="-128"/>
              </a:rPr>
              <a:t>か月</a:t>
            </a:r>
            <a:r>
              <a:rPr lang="en-US" altLang="ja-JP" sz="1600" dirty="0">
                <a:latin typeface="BIZ UDPゴシック" panose="020B0400000000000000" pitchFamily="50" charset="-128"/>
                <a:ea typeface="BIZ UDPゴシック" panose="020B0400000000000000" pitchFamily="50" charset="-128"/>
              </a:rPr>
              <a:t>5</a:t>
            </a:r>
            <a:r>
              <a:rPr lang="ja-JP" altLang="en-US" sz="1600" dirty="0">
                <a:latin typeface="BIZ UDPゴシック" panose="020B0400000000000000" pitchFamily="50" charset="-128"/>
                <a:ea typeface="BIZ UDPゴシック" panose="020B0400000000000000" pitchFamily="50" charset="-128"/>
              </a:rPr>
              <a:t>回の系統的方法の協議経て案出</a:t>
            </a:r>
          </a:p>
        </p:txBody>
      </p:sp>
      <p:sp>
        <p:nvSpPr>
          <p:cNvPr id="3" name="スライド番号プレースホルダー 3">
            <a:extLst>
              <a:ext uri="{FF2B5EF4-FFF2-40B4-BE49-F238E27FC236}">
                <a16:creationId xmlns:a16="http://schemas.microsoft.com/office/drawing/2014/main" id="{8EF25C67-4E17-5EA1-D0A8-24A609ACAC77}"/>
              </a:ext>
            </a:extLst>
          </p:cNvPr>
          <p:cNvSpPr txBox="1">
            <a:spLocks/>
          </p:cNvSpPr>
          <p:nvPr/>
        </p:nvSpPr>
        <p:spPr>
          <a:xfrm>
            <a:off x="11580000" y="6482515"/>
            <a:ext cx="612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117CB161-5635-4FE0-8F62-199AFE67C92D}" type="slidenum">
              <a:rPr lang="ja-JP" altLang="en-US" sz="2000" b="1" smtClean="0">
                <a:solidFill>
                  <a:prstClr val="black"/>
                </a:solidFill>
                <a:ea typeface="游ゴシック" panose="020B0400000000000000" pitchFamily="50" charset="-128"/>
              </a:rPr>
              <a:pPr>
                <a:defRPr/>
              </a:pPr>
              <a:t>6</a:t>
            </a:fld>
            <a:endParaRPr lang="ja-JP" altLang="en-US" sz="2000" b="1" dirty="0">
              <a:solidFill>
                <a:prstClr val="black"/>
              </a:solidFill>
              <a:ea typeface="游ゴシック" panose="020B0400000000000000" pitchFamily="50" charset="-128"/>
            </a:endParaRPr>
          </a:p>
        </p:txBody>
      </p:sp>
    </p:spTree>
    <p:extLst>
      <p:ext uri="{BB962C8B-B14F-4D97-AF65-F5344CB8AC3E}">
        <p14:creationId xmlns:p14="http://schemas.microsoft.com/office/powerpoint/2010/main" val="3684881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E9095-947D-DD63-DECC-194C616FC887}"/>
            </a:ext>
          </a:extLst>
        </p:cNvPr>
        <p:cNvGrpSpPr/>
        <p:nvPr/>
      </p:nvGrpSpPr>
      <p:grpSpPr>
        <a:xfrm>
          <a:off x="0" y="0"/>
          <a:ext cx="0" cy="0"/>
          <a:chOff x="0" y="0"/>
          <a:chExt cx="0" cy="0"/>
        </a:xfrm>
      </p:grpSpPr>
      <p:sp>
        <p:nvSpPr>
          <p:cNvPr id="5" name="タイトル 1">
            <a:extLst>
              <a:ext uri="{FF2B5EF4-FFF2-40B4-BE49-F238E27FC236}">
                <a16:creationId xmlns:a16="http://schemas.microsoft.com/office/drawing/2014/main" id="{180FB7A2-98CB-5312-D842-9C483FF4DF75}"/>
              </a:ext>
            </a:extLst>
          </p:cNvPr>
          <p:cNvSpPr txBox="1">
            <a:spLocks/>
          </p:cNvSpPr>
          <p:nvPr/>
        </p:nvSpPr>
        <p:spPr>
          <a:xfrm>
            <a:off x="0" y="1399"/>
            <a:ext cx="12192000" cy="634749"/>
          </a:xfrm>
          <a:prstGeom prst="rect">
            <a:avLst/>
          </a:prstGeom>
          <a:solidFill>
            <a:srgbClr val="70AD47">
              <a:lumMod val="20000"/>
              <a:lumOff val="80000"/>
            </a:srgb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2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32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j-cs"/>
              </a:rPr>
              <a:t>デルファイ調査の結果　</a:t>
            </a:r>
          </a:p>
        </p:txBody>
      </p:sp>
      <p:graphicFrame>
        <p:nvGraphicFramePr>
          <p:cNvPr id="2" name="表 1">
            <a:extLst>
              <a:ext uri="{FF2B5EF4-FFF2-40B4-BE49-F238E27FC236}">
                <a16:creationId xmlns:a16="http://schemas.microsoft.com/office/drawing/2014/main" id="{3D0C0561-2602-79F1-5B58-CED0A259DF52}"/>
              </a:ext>
            </a:extLst>
          </p:cNvPr>
          <p:cNvGraphicFramePr>
            <a:graphicFrameLocks noGrp="1"/>
          </p:cNvGraphicFramePr>
          <p:nvPr/>
        </p:nvGraphicFramePr>
        <p:xfrm>
          <a:off x="6096000" y="2090915"/>
          <a:ext cx="5942856" cy="4733729"/>
        </p:xfrm>
        <a:graphic>
          <a:graphicData uri="http://schemas.openxmlformats.org/drawingml/2006/table">
            <a:tbl>
              <a:tblPr/>
              <a:tblGrid>
                <a:gridCol w="595621">
                  <a:extLst>
                    <a:ext uri="{9D8B030D-6E8A-4147-A177-3AD203B41FA5}">
                      <a16:colId xmlns:a16="http://schemas.microsoft.com/office/drawing/2014/main" val="2861263958"/>
                    </a:ext>
                  </a:extLst>
                </a:gridCol>
                <a:gridCol w="249328">
                  <a:extLst>
                    <a:ext uri="{9D8B030D-6E8A-4147-A177-3AD203B41FA5}">
                      <a16:colId xmlns:a16="http://schemas.microsoft.com/office/drawing/2014/main" val="237525901"/>
                    </a:ext>
                  </a:extLst>
                </a:gridCol>
                <a:gridCol w="3102764">
                  <a:extLst>
                    <a:ext uri="{9D8B030D-6E8A-4147-A177-3AD203B41FA5}">
                      <a16:colId xmlns:a16="http://schemas.microsoft.com/office/drawing/2014/main" val="3391724365"/>
                    </a:ext>
                  </a:extLst>
                </a:gridCol>
                <a:gridCol w="208280">
                  <a:extLst>
                    <a:ext uri="{9D8B030D-6E8A-4147-A177-3AD203B41FA5}">
                      <a16:colId xmlns:a16="http://schemas.microsoft.com/office/drawing/2014/main" val="1333296167"/>
                    </a:ext>
                  </a:extLst>
                </a:gridCol>
                <a:gridCol w="595621">
                  <a:extLst>
                    <a:ext uri="{9D8B030D-6E8A-4147-A177-3AD203B41FA5}">
                      <a16:colId xmlns:a16="http://schemas.microsoft.com/office/drawing/2014/main" val="1269901046"/>
                    </a:ext>
                  </a:extLst>
                </a:gridCol>
                <a:gridCol w="595621">
                  <a:extLst>
                    <a:ext uri="{9D8B030D-6E8A-4147-A177-3AD203B41FA5}">
                      <a16:colId xmlns:a16="http://schemas.microsoft.com/office/drawing/2014/main" val="3842423400"/>
                    </a:ext>
                  </a:extLst>
                </a:gridCol>
                <a:gridCol w="595621">
                  <a:extLst>
                    <a:ext uri="{9D8B030D-6E8A-4147-A177-3AD203B41FA5}">
                      <a16:colId xmlns:a16="http://schemas.microsoft.com/office/drawing/2014/main" val="1161418543"/>
                    </a:ext>
                  </a:extLst>
                </a:gridCol>
              </a:tblGrid>
              <a:tr h="308226">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p>
                      <a:endParaRPr kumimoji="1" lang="ja-JP" altLang="en-US"/>
                    </a:p>
                  </a:txBody>
                  <a:tcPr>
                    <a:lnL w="12700" cmpd="sng">
                      <a:noFill/>
                      <a:prstDash val="solid"/>
                    </a:lnL>
                  </a:tcPr>
                </a:tc>
                <a:tc gridSpan="3">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ラウンド３</a:t>
                      </a:r>
                    </a:p>
                  </a:txBody>
                  <a:tcPr marL="6107" marR="6107" marT="6107" marB="0" anchor="ctr">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54130495"/>
                  </a:ext>
                </a:extLst>
              </a:tr>
              <a:tr h="605616">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107" marR="6107" marT="6107" marB="0" anchor="ctr">
                    <a:lnL>
                      <a:noFill/>
                    </a:lnL>
                    <a:lnR>
                      <a:noFill/>
                    </a:lnR>
                    <a:lnT>
                      <a:noFill/>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endPar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6107" marR="6107" marT="6107" marB="0" anchor="ctr">
                    <a:lnL>
                      <a:noFill/>
                    </a:lnL>
                    <a:lnR>
                      <a:noFill/>
                    </a:lnR>
                    <a:lnT>
                      <a:noFill/>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項目</a:t>
                      </a:r>
                    </a:p>
                  </a:txBody>
                  <a:tcPr marL="6107" marR="6107" marT="6107" marB="0" anchor="ctr">
                    <a:lnL>
                      <a:noFill/>
                    </a:lnL>
                    <a:lnR>
                      <a:noFill/>
                    </a:lnR>
                    <a:lnT>
                      <a:noFill/>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endPar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6107" marR="6107" marT="6107" marB="0" anchor="ctr">
                    <a:lnL>
                      <a:noFill/>
                    </a:lnL>
                    <a:lnR>
                      <a:noFill/>
                    </a:lnR>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同意</a:t>
                      </a:r>
                      <a:b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b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４</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完全に同意５</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1" i="0" u="none" strike="noStrike" dirty="0">
                          <a:solidFill>
                            <a:srgbClr val="000000"/>
                          </a:solidFill>
                          <a:effectLst/>
                          <a:latin typeface="BIZ UDPゴシック" panose="020B0400000000000000" pitchFamily="50" charset="-128"/>
                          <a:ea typeface="BIZ UDPゴシック" panose="020B0400000000000000" pitchFamily="50" charset="-128"/>
                        </a:rPr>
                        <a:t>合意率</a:t>
                      </a:r>
                      <a:br>
                        <a:rPr lang="ja-JP" altLang="en-US" sz="1100" b="1" i="0" u="none" strike="noStrike" dirty="0">
                          <a:solidFill>
                            <a:srgbClr val="000000"/>
                          </a:solidFill>
                          <a:effectLst/>
                          <a:latin typeface="BIZ UDPゴシック" panose="020B0400000000000000" pitchFamily="50" charset="-128"/>
                          <a:ea typeface="BIZ UDPゴシック" panose="020B0400000000000000" pitchFamily="50" charset="-128"/>
                        </a:rPr>
                      </a:b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4+5</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3019011"/>
                  </a:ext>
                </a:extLst>
              </a:tr>
              <a:tr h="308226">
                <a:tc rowSpan="3">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コアバリュー</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健康の社会的公正</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dirty="0">
                          <a:solidFill>
                            <a:srgbClr val="000000"/>
                          </a:solidFill>
                          <a:effectLst/>
                          <a:latin typeface="BIZ UDPゴシック" panose="020B0400000000000000" pitchFamily="50" charset="-128"/>
                          <a:ea typeface="BIZ UDPゴシック" panose="020B0400000000000000" pitchFamily="50" charset="-128"/>
                        </a:rPr>
                        <a:t>23.0</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76.0</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99.1 </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88945467"/>
                  </a:ext>
                </a:extLst>
              </a:tr>
              <a:tr h="308226">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人権と自律</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29.5</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66.8</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96.3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99036795"/>
                  </a:ext>
                </a:extLst>
              </a:tr>
              <a:tr h="308226">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健康と安全</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24.0</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74.7</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98.6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11753468"/>
                  </a:ext>
                </a:extLst>
              </a:tr>
              <a:tr h="308226">
                <a:tc rowSpan="8">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コアコンピテンシー</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プロフェッショナルとしての自律と責任</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15.7</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83.4</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99.1 </a:t>
                      </a:r>
                    </a:p>
                  </a:txBody>
                  <a:tcPr marL="6107" marR="6107" marT="6107"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88773220"/>
                  </a:ext>
                </a:extLst>
              </a:tr>
              <a:tr h="308226">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科学的探究と情報・科学技術の活用</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30.9</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66.4</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97.2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61776998"/>
                  </a:ext>
                </a:extLst>
              </a:tr>
              <a:tr h="308226">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3</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ポピュレーションベースのアセスメントと分析</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18.4</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78.8</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97.2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8287732"/>
                  </a:ext>
                </a:extLst>
              </a:tr>
              <a:tr h="308226">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4</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rPr>
                        <a:t>健康増進・予防活動の実践</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18.9</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78.8</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97.7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3700062"/>
                  </a:ext>
                </a:extLst>
              </a:tr>
              <a:tr h="308226">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5</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公衆衛生を向上するシステム構築</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27.2</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71.9</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99.1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34480839"/>
                  </a:ext>
                </a:extLst>
              </a:tr>
              <a:tr h="308226">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6</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健康なコミュニティづくりのマネジメント</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29.0</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68.7</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97.7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93293335"/>
                  </a:ext>
                </a:extLst>
              </a:tr>
              <a:tr h="308226">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7</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人々</a:t>
                      </a: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a:t>
                      </a: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コミュニティを中心とする協働・連携</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23.5</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75.6</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99.1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dot"/>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233063"/>
                  </a:ext>
                </a:extLst>
              </a:tr>
              <a:tr h="308226">
                <a:tc v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8</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合意と解決を導くコミュニケーション</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rPr>
                        <a:t>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23.0</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t"/>
                      <a:r>
                        <a:rPr lang="en-US" altLang="ja-JP" sz="1100" b="0" i="0" u="none" strike="noStrike">
                          <a:solidFill>
                            <a:srgbClr val="000000"/>
                          </a:solidFill>
                          <a:effectLst/>
                          <a:latin typeface="BIZ UDPゴシック" panose="020B0400000000000000" pitchFamily="50" charset="-128"/>
                          <a:ea typeface="BIZ UDPゴシック" panose="020B0400000000000000" pitchFamily="50" charset="-128"/>
                        </a:rPr>
                        <a:t>71.9</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ctr" fontAlgn="ctr"/>
                      <a:r>
                        <a:rPr lang="en-US" altLang="ja-JP" sz="1100" b="1" i="0" u="none" strike="noStrike" dirty="0">
                          <a:solidFill>
                            <a:srgbClr val="000000"/>
                          </a:solidFill>
                          <a:effectLst/>
                          <a:latin typeface="BIZ UDPゴシック" panose="020B0400000000000000" pitchFamily="50" charset="-128"/>
                          <a:ea typeface="BIZ UDPゴシック" panose="020B0400000000000000" pitchFamily="50" charset="-128"/>
                        </a:rPr>
                        <a:t>94.9 </a:t>
                      </a:r>
                    </a:p>
                  </a:txBody>
                  <a:tcPr marL="6107" marR="6107" marT="6107" marB="0" anchor="ctr">
                    <a:lnL>
                      <a:noFill/>
                    </a:lnL>
                    <a:lnR>
                      <a:noFill/>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55527521"/>
                  </a:ext>
                </a:extLst>
              </a:tr>
              <a:tr h="335263">
                <a:tc gridSpan="5">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b"/>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合意基準：</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4</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5</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が</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70</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％以上で合意，</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80</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％以上で強固な合意とする。また、表中の</a:t>
                      </a:r>
                      <a:r>
                        <a:rPr lang="en-US" altLang="ja-JP" sz="1200" b="0" i="0" u="none" strike="noStrike" dirty="0">
                          <a:solidFill>
                            <a:srgbClr val="000000"/>
                          </a:solidFill>
                          <a:effectLst/>
                          <a:latin typeface="BIZ UDPゴシック" panose="020B0400000000000000" pitchFamily="50" charset="-128"/>
                          <a:ea typeface="BIZ UDPゴシック" panose="020B0400000000000000" pitchFamily="50" charset="-128"/>
                        </a:rPr>
                        <a:t>90</a:t>
                      </a:r>
                      <a:r>
                        <a:rPr lang="ja-JP" altLang="en-US" sz="1200" b="0" i="0" u="none" strike="noStrike" dirty="0">
                          <a:solidFill>
                            <a:srgbClr val="000000"/>
                          </a:solidFill>
                          <a:effectLst/>
                          <a:latin typeface="BIZ UDPゴシック" panose="020B0400000000000000" pitchFamily="50" charset="-128"/>
                          <a:ea typeface="BIZ UDPゴシック" panose="020B0400000000000000" pitchFamily="50" charset="-128"/>
                        </a:rPr>
                        <a:t>％以上を太字で示した。</a:t>
                      </a:r>
                    </a:p>
                  </a:txBody>
                  <a:tcPr marL="6107" marR="6107" marT="6107" marB="0" anchor="b">
                    <a:lnL>
                      <a:noFill/>
                    </a:lnL>
                    <a:lnR>
                      <a:noFill/>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lnL w="12700" cmpd="sng">
                      <a:noFill/>
                      <a:prstDash val="solid"/>
                    </a:lnL>
                    <a:lnT w="6350" cap="flat" cmpd="sng" algn="ctr">
                      <a:solidFill>
                        <a:srgbClr val="000000"/>
                      </a:solidFill>
                      <a:prstDash val="solid"/>
                      <a:round/>
                      <a:headEnd type="none" w="med" len="med"/>
                      <a:tailEnd type="none" w="med" len="med"/>
                    </a:lnT>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endParaRPr lang="ja-JP" altLang="en-US" sz="1100" b="0" i="0" u="none" strike="noStrike">
                        <a:solidFill>
                          <a:srgbClr val="000000"/>
                        </a:solidFill>
                        <a:effectLst/>
                        <a:latin typeface="BIZ UDPゴシック" panose="020B0400000000000000" pitchFamily="50" charset="-128"/>
                        <a:ea typeface="BIZ UDPゴシック" panose="020B0400000000000000" pitchFamily="50" charset="-128"/>
                      </a:endParaRPr>
                    </a:p>
                  </a:txBody>
                  <a:tcPr marL="6107" marR="6107" marT="6107" marB="0" anchor="ctr">
                    <a:lnL>
                      <a:noFill/>
                    </a:lnL>
                    <a:lnR>
                      <a:noFill/>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M PLUS 1p"/>
                          <a:ea typeface="M PLUS 1p"/>
                        </a:defRPr>
                      </a:lvl1pPr>
                      <a:lvl2pPr marL="457200" algn="l" defTabSz="914400" rtl="0" eaLnBrk="1" latinLnBrk="0" hangingPunct="1">
                        <a:defRPr kumimoji="1" sz="1800" kern="1200">
                          <a:solidFill>
                            <a:schemeClr val="tx1"/>
                          </a:solidFill>
                          <a:latin typeface="M PLUS 1p"/>
                          <a:ea typeface="M PLUS 1p"/>
                        </a:defRPr>
                      </a:lvl2pPr>
                      <a:lvl3pPr marL="914400" algn="l" defTabSz="914400" rtl="0" eaLnBrk="1" latinLnBrk="0" hangingPunct="1">
                        <a:defRPr kumimoji="1" sz="1800" kern="1200">
                          <a:solidFill>
                            <a:schemeClr val="tx1"/>
                          </a:solidFill>
                          <a:latin typeface="M PLUS 1p"/>
                          <a:ea typeface="M PLUS 1p"/>
                        </a:defRPr>
                      </a:lvl3pPr>
                      <a:lvl4pPr marL="1371600" algn="l" defTabSz="914400" rtl="0" eaLnBrk="1" latinLnBrk="0" hangingPunct="1">
                        <a:defRPr kumimoji="1" sz="1800" kern="1200">
                          <a:solidFill>
                            <a:schemeClr val="tx1"/>
                          </a:solidFill>
                          <a:latin typeface="M PLUS 1p"/>
                          <a:ea typeface="M PLUS 1p"/>
                        </a:defRPr>
                      </a:lvl4pPr>
                      <a:lvl5pPr marL="1828800" algn="l" defTabSz="914400" rtl="0" eaLnBrk="1" latinLnBrk="0" hangingPunct="1">
                        <a:defRPr kumimoji="1" sz="1800" kern="1200">
                          <a:solidFill>
                            <a:schemeClr val="tx1"/>
                          </a:solidFill>
                          <a:latin typeface="M PLUS 1p"/>
                          <a:ea typeface="M PLUS 1p"/>
                        </a:defRPr>
                      </a:lvl5pPr>
                      <a:lvl6pPr marL="2286000" algn="l" defTabSz="914400" rtl="0" eaLnBrk="1" latinLnBrk="0" hangingPunct="1">
                        <a:defRPr kumimoji="1" sz="1800" kern="1200">
                          <a:solidFill>
                            <a:schemeClr val="tx1"/>
                          </a:solidFill>
                          <a:latin typeface="M PLUS 1p"/>
                          <a:ea typeface="M PLUS 1p"/>
                        </a:defRPr>
                      </a:lvl6pPr>
                      <a:lvl7pPr marL="2743200" algn="l" defTabSz="914400" rtl="0" eaLnBrk="1" latinLnBrk="0" hangingPunct="1">
                        <a:defRPr kumimoji="1" sz="1800" kern="1200">
                          <a:solidFill>
                            <a:schemeClr val="tx1"/>
                          </a:solidFill>
                          <a:latin typeface="M PLUS 1p"/>
                          <a:ea typeface="M PLUS 1p"/>
                        </a:defRPr>
                      </a:lvl7pPr>
                      <a:lvl8pPr marL="3200400" algn="l" defTabSz="914400" rtl="0" eaLnBrk="1" latinLnBrk="0" hangingPunct="1">
                        <a:defRPr kumimoji="1" sz="1800" kern="1200">
                          <a:solidFill>
                            <a:schemeClr val="tx1"/>
                          </a:solidFill>
                          <a:latin typeface="M PLUS 1p"/>
                          <a:ea typeface="M PLUS 1p"/>
                        </a:defRPr>
                      </a:lvl8pPr>
                      <a:lvl9pPr marL="3657600" algn="l" defTabSz="914400" rtl="0" eaLnBrk="1" latinLnBrk="0" hangingPunct="1">
                        <a:defRPr kumimoji="1" sz="1800" kern="1200">
                          <a:solidFill>
                            <a:schemeClr val="tx1"/>
                          </a:solidFill>
                          <a:latin typeface="M PLUS 1p"/>
                          <a:ea typeface="M PLUS 1p"/>
                        </a:defRPr>
                      </a:lvl9pPr>
                    </a:lstStyle>
                    <a:p>
                      <a:pPr algn="l" fontAlgn="ctr"/>
                      <a:endParaRPr lang="ja-JP" altLang="en-US" sz="11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6107" marR="6107" marT="6107" marB="0" anchor="ctr">
                    <a:lnL>
                      <a:noFill/>
                    </a:lnL>
                    <a:lnR>
                      <a:noFill/>
                    </a:lnR>
                    <a:lnT w="635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4208677794"/>
                  </a:ext>
                </a:extLst>
              </a:tr>
            </a:tbl>
          </a:graphicData>
        </a:graphic>
      </p:graphicFrame>
      <p:sp>
        <p:nvSpPr>
          <p:cNvPr id="6" name="テキスト ボックス 5">
            <a:extLst>
              <a:ext uri="{FF2B5EF4-FFF2-40B4-BE49-F238E27FC236}">
                <a16:creationId xmlns:a16="http://schemas.microsoft.com/office/drawing/2014/main" id="{AA993451-79B6-0E19-8A6F-C5FA3E6A2E8B}"/>
              </a:ext>
            </a:extLst>
          </p:cNvPr>
          <p:cNvSpPr txBox="1"/>
          <p:nvPr/>
        </p:nvSpPr>
        <p:spPr>
          <a:xfrm>
            <a:off x="6334295" y="40164"/>
            <a:ext cx="5461463" cy="2031325"/>
          </a:xfrm>
          <a:prstGeom prst="rect">
            <a:avLst/>
          </a:prstGeom>
          <a:solidFill>
            <a:srgbClr val="FFFFCC"/>
          </a:solidFill>
          <a:ln>
            <a:noFill/>
          </a:ln>
          <a:effectLst>
            <a:softEdge rad="63500"/>
          </a:effectLst>
        </p:spPr>
        <p:txBody>
          <a:bodyPr wrap="square">
            <a:spAutoFit/>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選定条件を満たし、協力団体から推薦された専門家パネル</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534</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人に調査票をメール配信。</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1</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回目に</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272</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人</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(50.9%)</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より有効回答を得て、その後の脱落率は各回</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1</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割程度であった。</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コアバリュー、コアコンピテンシーについて、全てのラウンドの、全ての項目において</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80%</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以上の強固な合意が得られた。</a:t>
            </a:r>
            <a:endPar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    （</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1</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84.9-97.4%</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 </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N=272</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2</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85.5-97.9% N=241</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　</a:t>
            </a:r>
            <a:endPar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       </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3</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94.9-99.1% N=217</a:t>
            </a: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、収束度も良好：今回割愛</a:t>
            </a:r>
            <a:r>
              <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kumimoji="0" lang="ja-JP" altLang="en-US"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rPr>
              <a:t>デルファイ調査で合意に達した保健師のコアは、国内外の各種枠組みの内容を網羅していた。</a:t>
            </a:r>
            <a:endParaRPr kumimoji="0" lang="en-US" altLang="ja-JP" sz="1400" b="1" i="0" u="none" strike="noStrike" kern="0" cap="none" spc="0" normalizeH="0" baseline="0" noProof="0" dirty="0">
              <a:ln>
                <a:noFill/>
              </a:ln>
              <a:solidFill>
                <a:prstClr val="black"/>
              </a:solidFill>
              <a:effectLst/>
              <a:uLnTx/>
              <a:uFillTx/>
              <a:latin typeface="UD デジタル 教科書体 NP-B" panose="02020700000000000000" pitchFamily="18" charset="-128"/>
              <a:ea typeface="UD デジタル 教科書体 NP-B" panose="02020700000000000000" pitchFamily="18" charset="-128"/>
              <a:cs typeface="Times New Roman" panose="02020603050405020304" pitchFamily="18" charset="0"/>
            </a:endParaRPr>
          </a:p>
        </p:txBody>
      </p:sp>
      <p:sp>
        <p:nvSpPr>
          <p:cNvPr id="10" name="テキスト ボックス 9">
            <a:extLst>
              <a:ext uri="{FF2B5EF4-FFF2-40B4-BE49-F238E27FC236}">
                <a16:creationId xmlns:a16="http://schemas.microsoft.com/office/drawing/2014/main" id="{2F317E3E-4186-E674-4853-3E68E1F4720C}"/>
              </a:ext>
            </a:extLst>
          </p:cNvPr>
          <p:cNvSpPr txBox="1"/>
          <p:nvPr/>
        </p:nvSpPr>
        <p:spPr>
          <a:xfrm>
            <a:off x="6068289" y="2203441"/>
            <a:ext cx="3386913" cy="276999"/>
          </a:xfrm>
          <a:prstGeom prst="rect">
            <a:avLst/>
          </a:prstGeom>
          <a:solidFill>
            <a:sysClr val="window" lastClr="FFFFFF"/>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ja-JP" altLang="en-US" sz="1200" b="1"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cs typeface="+mn-cs"/>
              </a:rPr>
              <a:t>デルファイ調査 各ラウンドにおける合意率</a:t>
            </a:r>
          </a:p>
        </p:txBody>
      </p:sp>
      <p:pic>
        <p:nvPicPr>
          <p:cNvPr id="7" name="図 6">
            <a:extLst>
              <a:ext uri="{FF2B5EF4-FFF2-40B4-BE49-F238E27FC236}">
                <a16:creationId xmlns:a16="http://schemas.microsoft.com/office/drawing/2014/main" id="{53A9F634-63B7-1BF3-C225-63124DF57943}"/>
              </a:ext>
            </a:extLst>
          </p:cNvPr>
          <p:cNvPicPr>
            <a:picLocks noChangeAspect="1"/>
          </p:cNvPicPr>
          <p:nvPr/>
        </p:nvPicPr>
        <p:blipFill>
          <a:blip r:embed="rId3"/>
          <a:stretch>
            <a:fillRect/>
          </a:stretch>
        </p:blipFill>
        <p:spPr>
          <a:xfrm>
            <a:off x="61057" y="893653"/>
            <a:ext cx="5654728" cy="5897496"/>
          </a:xfrm>
          <a:prstGeom prst="rect">
            <a:avLst/>
          </a:prstGeom>
        </p:spPr>
      </p:pic>
      <p:sp>
        <p:nvSpPr>
          <p:cNvPr id="8" name="円/楕円 7">
            <a:extLst>
              <a:ext uri="{FF2B5EF4-FFF2-40B4-BE49-F238E27FC236}">
                <a16:creationId xmlns:a16="http://schemas.microsoft.com/office/drawing/2014/main" id="{198B98CD-F229-E5D2-9D0C-E0790BAD32D1}"/>
              </a:ext>
            </a:extLst>
          </p:cNvPr>
          <p:cNvSpPr/>
          <p:nvPr/>
        </p:nvSpPr>
        <p:spPr>
          <a:xfrm>
            <a:off x="4005701" y="-92114"/>
            <a:ext cx="2167288" cy="985768"/>
          </a:xfrm>
          <a:prstGeom prst="ellipse">
            <a:avLst/>
          </a:prstGeom>
          <a:solidFill>
            <a:srgbClr val="CC0066"/>
          </a:solidFill>
          <a:ln w="12700" cap="flat" cmpd="sng" algn="ctr">
            <a:solidFill>
              <a:srgbClr val="4472C4">
                <a:shade val="50000"/>
              </a:srgbClr>
            </a:solidFill>
            <a:prstDash val="solid"/>
            <a:miter lim="800000"/>
          </a:ln>
          <a:effectLst>
            <a:softEdge rad="127000"/>
          </a:effectLst>
        </p:spPr>
        <p:txBody>
          <a:bodyPr anchor="ctr"/>
          <a:lstStyle/>
          <a:p>
            <a:pPr marL="0" marR="0" lvl="0" indent="0" algn="ctr" defTabSz="844083" rtl="0" eaLnBrk="1" fontAlgn="auto" latinLnBrk="0" hangingPunct="1">
              <a:lnSpc>
                <a:spcPct val="100000"/>
              </a:lnSpc>
              <a:spcBef>
                <a:spcPts val="0"/>
              </a:spcBef>
              <a:spcAft>
                <a:spcPts val="0"/>
              </a:spcAft>
              <a:buClrTx/>
              <a:buSzTx/>
              <a:buFontTx/>
              <a:buNone/>
              <a:tabLst/>
              <a:defRPr/>
            </a:pPr>
            <a:r>
              <a:rPr kumimoji="0" lang="ja-JP" altLang="en-US" sz="1600" b="1" i="0" u="none" strike="noStrike" kern="0" cap="none" spc="0" normalizeH="0" baseline="0" noProof="0" dirty="0">
                <a:ln>
                  <a:noFill/>
                </a:ln>
                <a:solidFill>
                  <a:prstClr val="white"/>
                </a:solidFill>
                <a:effectLst>
                  <a:glow rad="139700">
                    <a:srgbClr val="FFD9FF">
                      <a:alpha val="40000"/>
                    </a:srgbClr>
                  </a:glow>
                </a:effectLst>
                <a:uLnTx/>
                <a:uFillTx/>
                <a:latin typeface="メイリオ" panose="020B0604030504040204" pitchFamily="50" charset="-128"/>
                <a:ea typeface="メイリオ" panose="020B0604030504040204" pitchFamily="50" charset="-128"/>
                <a:cs typeface="メイリオ" panose="020B0604030504040204" pitchFamily="50" charset="-128"/>
              </a:rPr>
              <a:t>保健師の総意の第一歩</a:t>
            </a:r>
          </a:p>
        </p:txBody>
      </p:sp>
      <p:sp>
        <p:nvSpPr>
          <p:cNvPr id="12" name="タイトル 1">
            <a:extLst>
              <a:ext uri="{FF2B5EF4-FFF2-40B4-BE49-F238E27FC236}">
                <a16:creationId xmlns:a16="http://schemas.microsoft.com/office/drawing/2014/main" id="{8E10325D-9B15-433E-2A42-23D22544C256}"/>
              </a:ext>
            </a:extLst>
          </p:cNvPr>
          <p:cNvSpPr txBox="1">
            <a:spLocks/>
          </p:cNvSpPr>
          <p:nvPr/>
        </p:nvSpPr>
        <p:spPr>
          <a:xfrm>
            <a:off x="3560181" y="968945"/>
            <a:ext cx="1942384" cy="22655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3200" kern="1200">
                <a:solidFill>
                  <a:schemeClr val="tx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1" lang="ja-JP" altLang="en-US" sz="1400" b="1" i="0" u="none" strike="noStrike" kern="1200" cap="none" spc="0" normalizeH="0" baseline="0" noProof="0" dirty="0">
                <a:ln>
                  <a:noFill/>
                </a:ln>
                <a:solidFill>
                  <a:prstClr val="black"/>
                </a:solidFill>
                <a:effectLst/>
                <a:uLnTx/>
                <a:uFillTx/>
                <a:latin typeface="M PLUS 1p Medium"/>
                <a:cs typeface="+mj-cs"/>
              </a:rPr>
              <a:t>（</a:t>
            </a:r>
            <a:r>
              <a:rPr kumimoji="1" lang="en-US" altLang="ja-JP" sz="1400" b="1" i="0" u="none" strike="noStrike" kern="1200" cap="none" spc="0" normalizeH="0" baseline="0" noProof="0" dirty="0">
                <a:ln>
                  <a:noFill/>
                </a:ln>
                <a:solidFill>
                  <a:prstClr val="black"/>
                </a:solidFill>
                <a:effectLst/>
                <a:uLnTx/>
                <a:uFillTx/>
                <a:latin typeface="M PLUS 1p Medium"/>
                <a:cs typeface="+mj-cs"/>
              </a:rPr>
              <a:t>N=272</a:t>
            </a:r>
            <a:r>
              <a:rPr kumimoji="1" lang="ja-JP" altLang="en-US" sz="1400" b="1" i="0" u="none" strike="noStrike" kern="1200" cap="none" spc="0" normalizeH="0" baseline="0" noProof="0" dirty="0">
                <a:ln>
                  <a:noFill/>
                </a:ln>
                <a:solidFill>
                  <a:prstClr val="black"/>
                </a:solidFill>
                <a:effectLst/>
                <a:uLnTx/>
                <a:uFillTx/>
                <a:latin typeface="M PLUS 1p Medium"/>
                <a:cs typeface="+mj-cs"/>
              </a:rPr>
              <a:t>，*</a:t>
            </a:r>
            <a:r>
              <a:rPr kumimoji="1" lang="ja-JP" altLang="en-US" sz="1100" b="1" i="0" u="none" strike="noStrike" kern="1200" cap="none" spc="0" normalizeH="0" baseline="0" noProof="0" dirty="0">
                <a:ln>
                  <a:noFill/>
                </a:ln>
                <a:solidFill>
                  <a:prstClr val="black"/>
                </a:solidFill>
                <a:effectLst/>
                <a:uLnTx/>
                <a:uFillTx/>
                <a:latin typeface="M PLUS 1p Medium"/>
                <a:cs typeface="+mj-cs"/>
              </a:rPr>
              <a:t>は</a:t>
            </a:r>
            <a:r>
              <a:rPr kumimoji="1" lang="en-US" altLang="ja-JP" sz="1400" b="1" i="0" u="none" strike="noStrike" kern="1200" cap="none" spc="0" normalizeH="0" baseline="0" noProof="0" dirty="0">
                <a:ln>
                  <a:noFill/>
                </a:ln>
                <a:solidFill>
                  <a:prstClr val="black"/>
                </a:solidFill>
                <a:effectLst/>
                <a:uLnTx/>
                <a:uFillTx/>
                <a:latin typeface="M PLUS 1p Medium"/>
                <a:cs typeface="+mj-cs"/>
              </a:rPr>
              <a:t>N=241</a:t>
            </a:r>
            <a:r>
              <a:rPr kumimoji="1" lang="ja-JP" altLang="en-US" sz="1400" b="1" i="0" u="none" strike="noStrike" kern="1200" cap="none" spc="0" normalizeH="0" baseline="0" noProof="0" dirty="0">
                <a:ln>
                  <a:noFill/>
                </a:ln>
                <a:solidFill>
                  <a:prstClr val="black"/>
                </a:solidFill>
                <a:effectLst/>
                <a:uLnTx/>
                <a:uFillTx/>
                <a:latin typeface="M PLUS 1p Medium"/>
                <a:cs typeface="+mj-cs"/>
              </a:rPr>
              <a:t>）</a:t>
            </a:r>
          </a:p>
        </p:txBody>
      </p:sp>
      <p:sp>
        <p:nvSpPr>
          <p:cNvPr id="3" name="スライド番号プレースホルダー 3">
            <a:extLst>
              <a:ext uri="{FF2B5EF4-FFF2-40B4-BE49-F238E27FC236}">
                <a16:creationId xmlns:a16="http://schemas.microsoft.com/office/drawing/2014/main" id="{D6FEB347-2CDD-1211-FA27-64268F769E06}"/>
              </a:ext>
            </a:extLst>
          </p:cNvPr>
          <p:cNvSpPr txBox="1">
            <a:spLocks/>
          </p:cNvSpPr>
          <p:nvPr/>
        </p:nvSpPr>
        <p:spPr>
          <a:xfrm>
            <a:off x="11580000" y="6482515"/>
            <a:ext cx="612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117CB161-5635-4FE0-8F62-199AFE67C92D}" type="slidenum">
              <a:rPr lang="ja-JP" altLang="en-US" sz="2000" b="1" smtClean="0">
                <a:solidFill>
                  <a:prstClr val="black"/>
                </a:solidFill>
                <a:ea typeface="游ゴシック" panose="020B0400000000000000" pitchFamily="50" charset="-128"/>
              </a:rPr>
              <a:pPr>
                <a:defRPr/>
              </a:pPr>
              <a:t>7</a:t>
            </a:fld>
            <a:endParaRPr lang="ja-JP" altLang="en-US" sz="2000" b="1" dirty="0">
              <a:solidFill>
                <a:prstClr val="black"/>
              </a:solidFill>
              <a:ea typeface="游ゴシック" panose="020B0400000000000000" pitchFamily="50" charset="-128"/>
            </a:endParaRPr>
          </a:p>
        </p:txBody>
      </p:sp>
    </p:spTree>
    <p:extLst>
      <p:ext uri="{BB962C8B-B14F-4D97-AF65-F5344CB8AC3E}">
        <p14:creationId xmlns:p14="http://schemas.microsoft.com/office/powerpoint/2010/main" val="179740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a:extLst>
              <a:ext uri="{FF2B5EF4-FFF2-40B4-BE49-F238E27FC236}">
                <a16:creationId xmlns:a16="http://schemas.microsoft.com/office/drawing/2014/main" id="{34D43EAB-B6A0-A424-DEEA-7514B88AD5E5}"/>
              </a:ext>
            </a:extLst>
          </p:cNvPr>
          <p:cNvSpPr txBox="1">
            <a:spLocks/>
          </p:cNvSpPr>
          <p:nvPr/>
        </p:nvSpPr>
        <p:spPr>
          <a:xfrm>
            <a:off x="0" y="1399"/>
            <a:ext cx="12192000" cy="634749"/>
          </a:xfrm>
          <a:prstGeom prst="rect">
            <a:avLst/>
          </a:prstGeom>
          <a:solidFill>
            <a:srgbClr val="70AD47">
              <a:lumMod val="20000"/>
              <a:lumOff val="80000"/>
            </a:srgbClr>
          </a:solidFill>
        </p:spPr>
        <p:txBody>
          <a:bodyPr vert="horz" lIns="91440" tIns="45720" rIns="91440" bIns="45720" rtlCol="0" anchor="ctr">
            <a:normAutofit/>
          </a:bodyPr>
          <a:lstStyle>
            <a:lvl1pPr algn="l" defTabSz="914400" rtl="0" eaLnBrk="1" latinLnBrk="0" hangingPunct="1">
              <a:lnSpc>
                <a:spcPct val="90000"/>
              </a:lnSpc>
              <a:spcBef>
                <a:spcPct val="0"/>
              </a:spcBef>
              <a:buNone/>
              <a:defRPr kumimoji="1" sz="32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lang="ja-JP" altLang="en-US" dirty="0">
                <a:solidFill>
                  <a:sysClr val="windowText" lastClr="000000"/>
                </a:solidFill>
                <a:latin typeface="BIZ UDPゴシック" panose="020B0400000000000000" pitchFamily="50" charset="-128"/>
                <a:ea typeface="BIZ UDPゴシック" panose="020B0400000000000000" pitchFamily="50" charset="-128"/>
              </a:rPr>
              <a:t>　主な用語の解説</a:t>
            </a:r>
            <a:endParaRPr kumimoji="1" lang="ja-JP" altLang="en-US" sz="3200" b="1" i="0" u="none" strike="noStrike" kern="1200" cap="none" spc="0" normalizeH="0" baseline="0" noProof="0" dirty="0">
              <a:ln>
                <a:noFill/>
              </a:ln>
              <a:solidFill>
                <a:srgbClr val="C00000"/>
              </a:solidFill>
              <a:effectLst/>
              <a:uLnTx/>
              <a:uFillTx/>
              <a:latin typeface="BIZ UDPゴシック" panose="020B0400000000000000" pitchFamily="50" charset="-128"/>
              <a:ea typeface="BIZ UDPゴシック" panose="020B0400000000000000" pitchFamily="50" charset="-128"/>
              <a:cs typeface="+mj-cs"/>
            </a:endParaRPr>
          </a:p>
        </p:txBody>
      </p:sp>
      <p:graphicFrame>
        <p:nvGraphicFramePr>
          <p:cNvPr id="2" name="表 1">
            <a:extLst>
              <a:ext uri="{FF2B5EF4-FFF2-40B4-BE49-F238E27FC236}">
                <a16:creationId xmlns:a16="http://schemas.microsoft.com/office/drawing/2014/main" id="{CE5FF996-A912-1F7D-7E8A-BD1FC20B77FD}"/>
              </a:ext>
            </a:extLst>
          </p:cNvPr>
          <p:cNvGraphicFramePr>
            <a:graphicFrameLocks noGrp="1"/>
          </p:cNvGraphicFramePr>
          <p:nvPr>
            <p:extLst>
              <p:ext uri="{D42A27DB-BD31-4B8C-83A1-F6EECF244321}">
                <p14:modId xmlns:p14="http://schemas.microsoft.com/office/powerpoint/2010/main" val="774526824"/>
              </p:ext>
            </p:extLst>
          </p:nvPr>
        </p:nvGraphicFramePr>
        <p:xfrm>
          <a:off x="284066" y="710265"/>
          <a:ext cx="11623868" cy="6017782"/>
        </p:xfrm>
        <a:graphic>
          <a:graphicData uri="http://schemas.openxmlformats.org/drawingml/2006/table">
            <a:tbl>
              <a:tblPr/>
              <a:tblGrid>
                <a:gridCol w="3016460">
                  <a:extLst>
                    <a:ext uri="{9D8B030D-6E8A-4147-A177-3AD203B41FA5}">
                      <a16:colId xmlns:a16="http://schemas.microsoft.com/office/drawing/2014/main" val="2878481635"/>
                    </a:ext>
                  </a:extLst>
                </a:gridCol>
                <a:gridCol w="8607408">
                  <a:extLst>
                    <a:ext uri="{9D8B030D-6E8A-4147-A177-3AD203B41FA5}">
                      <a16:colId xmlns:a16="http://schemas.microsoft.com/office/drawing/2014/main" val="3036757484"/>
                    </a:ext>
                  </a:extLst>
                </a:gridCol>
              </a:tblGrid>
              <a:tr h="1100508">
                <a:tc>
                  <a:txBody>
                    <a:bodyPr/>
                    <a:lstStyle/>
                    <a:p>
                      <a:pPr algn="l" fontAlgn="t"/>
                      <a:r>
                        <a:rPr lang="ja-JP" altLang="en-US" sz="1600" b="1" i="0" u="none" strike="noStrike" dirty="0">
                          <a:solidFill>
                            <a:srgbClr val="000000"/>
                          </a:solidFill>
                          <a:effectLst/>
                          <a:latin typeface="BIZ UDPゴシック" panose="020B0400000000000000" pitchFamily="50" charset="-128"/>
                          <a:ea typeface="BIZ UDPゴシック" panose="020B0400000000000000" pitchFamily="50" charset="-128"/>
                        </a:rPr>
                        <a:t>人々</a:t>
                      </a:r>
                      <a:r>
                        <a:rPr lang="en-US" altLang="ja-JP" sz="1600" b="1"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600" b="1" i="0" u="none" strike="noStrike" dirty="0">
                          <a:solidFill>
                            <a:srgbClr val="000000"/>
                          </a:solidFill>
                          <a:effectLst/>
                          <a:latin typeface="BIZ UDPゴシック" panose="020B0400000000000000" pitchFamily="50" charset="-128"/>
                          <a:ea typeface="BIZ UDPゴシック" panose="020B0400000000000000" pitchFamily="50" charset="-128"/>
                        </a:rPr>
                        <a:t>コミュニティ</a:t>
                      </a:r>
                      <a:endParaRPr lang="en-US" altLang="ja-JP" sz="160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t"/>
                      <a:endPar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t"/>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（スラッシュは</a:t>
                      </a:r>
                      <a:r>
                        <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rPr>
                        <a:t>and/or</a:t>
                      </a:r>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a:t>
                      </a:r>
                      <a:endPar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t"/>
                      <a:endPar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3447" marR="3447" marT="344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marL="171450" indent="-171450" algn="l" fontAlgn="t">
                        <a:buFont typeface="Arial" panose="020B0604020202020204" pitchFamily="34" charset="0"/>
                        <a:buChar char="•"/>
                      </a:pPr>
                      <a:r>
                        <a:rPr lang="ja-JP" altLang="en-US" sz="1400" b="1" i="0" u="none" strike="noStrike" dirty="0">
                          <a:solidFill>
                            <a:srgbClr val="000000"/>
                          </a:solidFill>
                          <a:effectLst/>
                          <a:latin typeface="BIZ UDPゴシック" panose="020B0400000000000000" pitchFamily="50" charset="-128"/>
                          <a:ea typeface="BIZ UDPゴシック" panose="020B0400000000000000" pitchFamily="50" charset="-128"/>
                        </a:rPr>
                        <a:t>人々</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とは、各々の人のことであり、個人を基本としている。多くの個人が存在するので人々と表現している。　</a:t>
                      </a:r>
                      <a:r>
                        <a:rPr lang="ja-JP" altLang="en-US" sz="1400" b="1" i="0" u="none" strike="noStrike" dirty="0">
                          <a:solidFill>
                            <a:srgbClr val="000000"/>
                          </a:solidFill>
                          <a:effectLst/>
                          <a:latin typeface="BIZ UDPゴシック" panose="020B0400000000000000" pitchFamily="50" charset="-128"/>
                          <a:ea typeface="BIZ UDPゴシック" panose="020B0400000000000000" pitchFamily="50" charset="-128"/>
                        </a:rPr>
                        <a:t>すべての人々</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とは、性別や年齢、居住地、健康度等に関わらず全員という意味である。</a:t>
                      </a:r>
                      <a:endPar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marL="171450" indent="-171450" algn="l" fontAlgn="t">
                        <a:buFont typeface="Arial" panose="020B0604020202020204" pitchFamily="34" charset="0"/>
                        <a:buChar char="•"/>
                      </a:pPr>
                      <a:r>
                        <a:rPr lang="ja-JP" altLang="en-US" sz="1400" b="1" i="0" u="none" strike="noStrike" dirty="0">
                          <a:solidFill>
                            <a:srgbClr val="000000"/>
                          </a:solidFill>
                          <a:effectLst/>
                          <a:latin typeface="BIZ UDPゴシック" panose="020B0400000000000000" pitchFamily="50" charset="-128"/>
                          <a:ea typeface="BIZ UDPゴシック" panose="020B0400000000000000" pitchFamily="50" charset="-128"/>
                        </a:rPr>
                        <a:t>コミュニティ</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の構成要素には、個人・家族、集団、組織、地域社会が含まれる。コミュニティには、共通の目的や地域特性（文化</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慣習</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産業</a:t>
                      </a:r>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自治等）などによる社会的なつながりがある。</a:t>
                      </a:r>
                    </a:p>
                  </a:txBody>
                  <a:tcPr marL="3447" marR="3447" marT="344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61112102"/>
                  </a:ext>
                </a:extLst>
              </a:tr>
              <a:tr h="1100508">
                <a:tc>
                  <a:txBody>
                    <a:bodyPr/>
                    <a:lstStyle/>
                    <a:p>
                      <a:pPr algn="l" fontAlgn="t"/>
                      <a:r>
                        <a:rPr lang="ja-JP" altLang="en-US" sz="1600" b="1" i="0" u="none" strike="noStrike" dirty="0">
                          <a:solidFill>
                            <a:srgbClr val="000000"/>
                          </a:solidFill>
                          <a:effectLst/>
                          <a:latin typeface="BIZ UDPゴシック" panose="020B0400000000000000" pitchFamily="50" charset="-128"/>
                          <a:ea typeface="BIZ UDPゴシック" panose="020B0400000000000000" pitchFamily="50" charset="-128"/>
                        </a:rPr>
                        <a:t>ポピュレーションベース</a:t>
                      </a:r>
                      <a:endParaRPr lang="en-US" altLang="ja-JP" sz="160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t"/>
                      <a:endPar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t"/>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人口集団しか見ないという意味ではありません</a:t>
                      </a:r>
                      <a:endPar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3447" marR="3447" marT="344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marL="171450" indent="-171450" algn="l" fontAlgn="t">
                        <a:buFont typeface="Arial" panose="020B0604020202020204" pitchFamily="34" charset="0"/>
                        <a:buChar char="•"/>
                      </a:pPr>
                      <a:r>
                        <a:rPr lang="ja-JP" altLang="en-US" sz="1400" b="1" i="0" u="none" strike="noStrike" dirty="0">
                          <a:solidFill>
                            <a:srgbClr val="000000"/>
                          </a:solidFill>
                          <a:effectLst/>
                          <a:latin typeface="BIZ UDPゴシック" panose="020B0400000000000000" pitchFamily="50" charset="-128"/>
                          <a:ea typeface="BIZ UDPゴシック" panose="020B0400000000000000" pitchFamily="50" charset="-128"/>
                        </a:rPr>
                        <a:t>ポピュレーションベース</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とは、個を大事に、誰ひとり取り残さない、すべての人に健康を、を実現するために、常にポピュレーションを視野に入れながら、臨機応変に個人やコミュニティ、システムにフォーカスして包括的に事象を見る、あるいは個から全体、全体から個という双方向で見る、複眼的・多角的な視点で総合的に見る原則を指します。活動方法には、個別対応やハイリスクアプローチ、ポピュレーションアプローチ等が含まれます。</a:t>
                      </a:r>
                    </a:p>
                  </a:txBody>
                  <a:tcPr marL="3447" marR="3447" marT="344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981365873"/>
                  </a:ext>
                </a:extLst>
              </a:tr>
              <a:tr h="1466359">
                <a:tc>
                  <a:txBody>
                    <a:bodyPr/>
                    <a:lstStyle/>
                    <a:p>
                      <a:pPr algn="l" fontAlgn="t"/>
                      <a:r>
                        <a:rPr lang="ja-JP" altLang="en-US" sz="1600" b="1" i="0" u="none" strike="noStrike" dirty="0">
                          <a:solidFill>
                            <a:srgbClr val="000000"/>
                          </a:solidFill>
                          <a:effectLst/>
                          <a:latin typeface="BIZ UDPゴシック" panose="020B0400000000000000" pitchFamily="50" charset="-128"/>
                          <a:ea typeface="BIZ UDPゴシック" panose="020B0400000000000000" pitchFamily="50" charset="-128"/>
                        </a:rPr>
                        <a:t>健康増進・予防活動</a:t>
                      </a:r>
                      <a:endParaRPr lang="en-US" altLang="ja-JP" sz="1600" b="1"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t"/>
                      <a:endPar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t"/>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＝健康増進活動と予防活動</a:t>
                      </a:r>
                      <a:endPar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3447" marR="3447" marT="344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健康増進</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とは、正の状態（</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positive</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）を増進する、よりよく生きる方向に向かう意であり、健康増進活動は、　健康な生活習慣や行動の獲得、セルフケア能力や</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QOL</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の向上を目指し、身体的、精神的、社会的な健康全般を向上させるための取り組みを指します。</a:t>
                      </a:r>
                      <a:endPar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予防</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とは、負の状態（</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negative</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を防ぐ、解消する意であり、予防活動は、健康を阻害する要因となる上流の問題を捉えて、人々を疾病や障がいから保護し、疾病の発生や広がりを未然に防ぐための戦略的な取り組みやアプローチを指します。</a:t>
                      </a:r>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3447" marR="3447" marT="344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23775865"/>
                  </a:ext>
                </a:extLst>
              </a:tr>
              <a:tr h="2206040">
                <a:tc>
                  <a:txBody>
                    <a:bodyPr/>
                    <a:lstStyle/>
                    <a:p>
                      <a:pPr algn="l" fontAlgn="t"/>
                      <a:r>
                        <a:rPr lang="ja-JP" altLang="en-US" sz="1600" b="0" i="0" u="none" strike="noStrike" dirty="0">
                          <a:solidFill>
                            <a:srgbClr val="000000"/>
                          </a:solidFill>
                          <a:effectLst/>
                          <a:latin typeface="BIZ UDPゴシック" panose="020B0400000000000000" pitchFamily="50" charset="-128"/>
                          <a:ea typeface="BIZ UDPゴシック" panose="020B0400000000000000" pitchFamily="50" charset="-128"/>
                        </a:rPr>
                        <a:t>合意と解決を導くコミュニケーション</a:t>
                      </a:r>
                      <a:endPar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t"/>
                      <a:endPar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t"/>
                      <a:r>
                        <a:rPr lang="en-US" altLang="ja-JP" sz="1400" b="0" i="0" u="none" strike="noStrike" dirty="0">
                          <a:solidFill>
                            <a:srgbClr val="000000"/>
                          </a:solidFill>
                          <a:effectLst/>
                          <a:latin typeface="BIZ UDPゴシック" panose="020B0400000000000000" pitchFamily="50" charset="-128"/>
                          <a:ea typeface="BIZ UDPゴシック" panose="020B0400000000000000" pitchFamily="50" charset="-128"/>
                        </a:rPr>
                        <a:t>※</a:t>
                      </a:r>
                      <a:r>
                        <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rPr>
                        <a:t>一般的なコミュニケーションを基盤として、保健師の専門性に焦点をあてたコミュニケーション能力を示しています</a:t>
                      </a:r>
                    </a:p>
                    <a:p>
                      <a:pPr algn="l" fontAlgn="t"/>
                      <a:endParaRPr lang="en-US" altLang="ja-JP" sz="16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3447" marR="3447" marT="344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CCCC"/>
                    </a:solidFill>
                  </a:tcPr>
                </a:tc>
                <a:tc>
                  <a:txBody>
                    <a:bodyPr/>
                    <a:lstStyle/>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合意を導くコミュニケーション</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個人やコミュニティとの関係構築と対話、分野横断的（水平的）あるいは職位縦断的（垂直的）など多様なレベルの合意形成に欠かせないコミュニケーション能力です。合意に向けて、民主的に、中立性を保ち、相互のウィンウィンや共存共栄を志向して、対立ではなく全体の調和を生む方向に総合調整的に対話を進めるコミュニケーションの力量です。</a:t>
                      </a:r>
                      <a:r>
                        <a:rPr kumimoji="1" lang="ja-JP" altLang="en-US" sz="140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常に全体をみる</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のは、</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Health</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for</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All</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No</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One</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Left</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 </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Behind</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といった考えを基盤に持つ</a:t>
                      </a:r>
                      <a:r>
                        <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3</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つのコアバリューを反映しています。</a:t>
                      </a:r>
                      <a:endPar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解決を導くコミュニケーション</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現場の課題解決に資する目標を志向した活動に欠かせないコミュニケーション能力です。正解や特効薬のない公衆衛生看護活動において、その時点その場所で当面成立可能で受容可能な最適解を導くコミュニケーションの力量です。前進だけでなく後退もあり、受容するだけでなく折衝することもあります。社会資源やネットワークを創造するための戦略的なコミュニケーション能力でもあります。</a:t>
                      </a:r>
                      <a:endParaRPr kumimoji="1" lang="en-US" altLang="ja-JP"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endParaRPr>
                    </a:p>
                    <a:p>
                      <a:pPr marL="171450" marR="0" lvl="0" indent="-171450" algn="l" defTabSz="914400" rtl="0" eaLnBrk="1" fontAlgn="t" latinLnBrk="0" hangingPunct="1">
                        <a:lnSpc>
                          <a:spcPct val="100000"/>
                        </a:lnSpc>
                        <a:spcBef>
                          <a:spcPts val="0"/>
                        </a:spcBef>
                        <a:spcAft>
                          <a:spcPts val="0"/>
                        </a:spcAft>
                        <a:buClrTx/>
                        <a:buSzTx/>
                        <a:buFont typeface="Arial" panose="020B0604020202020204" pitchFamily="34" charset="0"/>
                        <a:buChar char="•"/>
                        <a:tabLst/>
                        <a:defRPr/>
                      </a:pP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これら両方のコミュニケーション能力を駆使して、プロセスを重視し、バランスを取りながら、</a:t>
                      </a:r>
                      <a:r>
                        <a:rPr kumimoji="1" lang="ja-JP" altLang="en-US" sz="1400" b="1"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全体のよりよい方向</a:t>
                      </a:r>
                      <a:r>
                        <a:rPr kumimoji="1" lang="ja-JP" altLang="en-US" sz="1400" b="0" i="0" u="none" strike="noStrike" kern="1200" cap="none" spc="0" normalizeH="0" baseline="0" noProof="0" dirty="0">
                          <a:ln>
                            <a:noFill/>
                          </a:ln>
                          <a:solidFill>
                            <a:srgbClr val="000000"/>
                          </a:solidFill>
                          <a:effectLst/>
                          <a:uLnTx/>
                          <a:uFillTx/>
                          <a:latin typeface="BIZ UDPゴシック" panose="020B0400000000000000" pitchFamily="50" charset="-128"/>
                          <a:ea typeface="BIZ UDPゴシック" panose="020B0400000000000000" pitchFamily="50" charset="-128"/>
                          <a:cs typeface="+mn-cs"/>
                        </a:rPr>
                        <a:t>に向けて活動するところに保健師の専門性があります。</a:t>
                      </a:r>
                      <a:endParaRPr lang="ja-JP" altLang="en-US" sz="1400" b="0" i="0" u="none" strike="noStrike" dirty="0">
                        <a:solidFill>
                          <a:srgbClr val="000000"/>
                        </a:solidFill>
                        <a:effectLst/>
                        <a:latin typeface="BIZ UDPゴシック" panose="020B0400000000000000" pitchFamily="50" charset="-128"/>
                        <a:ea typeface="BIZ UDPゴシック" panose="020B0400000000000000" pitchFamily="50" charset="-128"/>
                      </a:endParaRPr>
                    </a:p>
                  </a:txBody>
                  <a:tcPr marL="3447" marR="3447" marT="3447" marB="0">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3966224424"/>
                  </a:ext>
                </a:extLst>
              </a:tr>
            </a:tbl>
          </a:graphicData>
        </a:graphic>
      </p:graphicFrame>
      <p:sp>
        <p:nvSpPr>
          <p:cNvPr id="3" name="スライド番号プレースホルダー 3">
            <a:extLst>
              <a:ext uri="{FF2B5EF4-FFF2-40B4-BE49-F238E27FC236}">
                <a16:creationId xmlns:a16="http://schemas.microsoft.com/office/drawing/2014/main" id="{2E461772-B45F-5939-CC8A-152C1539C6DC}"/>
              </a:ext>
            </a:extLst>
          </p:cNvPr>
          <p:cNvSpPr txBox="1">
            <a:spLocks/>
          </p:cNvSpPr>
          <p:nvPr/>
        </p:nvSpPr>
        <p:spPr>
          <a:xfrm>
            <a:off x="11580000" y="6482515"/>
            <a:ext cx="612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117CB161-5635-4FE0-8F62-199AFE67C92D}" type="slidenum">
              <a:rPr lang="ja-JP" altLang="en-US" sz="2000" b="1" smtClean="0">
                <a:solidFill>
                  <a:prstClr val="black"/>
                </a:solidFill>
                <a:ea typeface="游ゴシック" panose="020B0400000000000000" pitchFamily="50" charset="-128"/>
              </a:rPr>
              <a:pPr>
                <a:defRPr/>
              </a:pPr>
              <a:t>8</a:t>
            </a:fld>
            <a:endParaRPr lang="ja-JP" altLang="en-US" sz="2000" b="1" dirty="0">
              <a:solidFill>
                <a:prstClr val="black"/>
              </a:solidFill>
              <a:ea typeface="游ゴシック" panose="020B0400000000000000" pitchFamily="50" charset="-128"/>
            </a:endParaRPr>
          </a:p>
        </p:txBody>
      </p:sp>
    </p:spTree>
    <p:extLst>
      <p:ext uri="{BB962C8B-B14F-4D97-AF65-F5344CB8AC3E}">
        <p14:creationId xmlns:p14="http://schemas.microsoft.com/office/powerpoint/2010/main" val="1409844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タイトル 1">
            <a:extLst>
              <a:ext uri="{FF2B5EF4-FFF2-40B4-BE49-F238E27FC236}">
                <a16:creationId xmlns:a16="http://schemas.microsoft.com/office/drawing/2014/main" id="{364BD937-CEA1-D1EF-D5E4-E8833E331199}"/>
              </a:ext>
            </a:extLst>
          </p:cNvPr>
          <p:cNvSpPr txBox="1">
            <a:spLocks/>
          </p:cNvSpPr>
          <p:nvPr/>
        </p:nvSpPr>
        <p:spPr>
          <a:xfrm>
            <a:off x="0" y="1400"/>
            <a:ext cx="12192000" cy="352800"/>
          </a:xfrm>
          <a:prstGeom prst="rect">
            <a:avLst/>
          </a:prstGeom>
          <a:solidFill>
            <a:srgbClr val="70AD47">
              <a:lumMod val="20000"/>
              <a:lumOff val="80000"/>
            </a:srgbClr>
          </a:solidFill>
        </p:spPr>
        <p:txBody>
          <a:bodyPr vert="horz" lIns="91440" tIns="45720" rIns="91440" bIns="45720" rtlCol="0" anchor="ctr">
            <a:normAutofit fontScale="70000" lnSpcReduction="20000"/>
          </a:bodyPr>
          <a:lstStyle>
            <a:lvl1pPr algn="l" defTabSz="914400" rtl="0" eaLnBrk="1" latinLnBrk="0" hangingPunct="1">
              <a:lnSpc>
                <a:spcPct val="90000"/>
              </a:lnSpc>
              <a:spcBef>
                <a:spcPct val="0"/>
              </a:spcBef>
              <a:buNone/>
              <a:defRPr kumimoji="1" sz="32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1" lang="ja-JP" altLang="en-US" sz="32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j-cs"/>
              </a:rPr>
              <a:t>デルファイ調査　　　結果 （コンセンサスを得たコアと実践･教育の各種枠組みとの対応 </a:t>
            </a:r>
            <a:r>
              <a:rPr kumimoji="1" lang="en-US" altLang="ja-JP" sz="32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j-cs"/>
              </a:rPr>
              <a:t>2025</a:t>
            </a:r>
            <a:r>
              <a:rPr kumimoji="1" lang="ja-JP" altLang="en-US" sz="3200" b="0" i="0" u="none" strike="noStrike" kern="1200" cap="none" spc="0" normalizeH="0" baseline="0" noProof="0" dirty="0">
                <a:ln>
                  <a:noFill/>
                </a:ln>
                <a:solidFill>
                  <a:sysClr val="windowText" lastClr="000000"/>
                </a:solidFill>
                <a:effectLst/>
                <a:uLnTx/>
                <a:uFillTx/>
                <a:latin typeface="BIZ UDPゴシック" panose="020B0400000000000000" pitchFamily="50" charset="-128"/>
                <a:ea typeface="BIZ UDPゴシック" panose="020B0400000000000000" pitchFamily="50" charset="-128"/>
                <a:cs typeface="+mj-cs"/>
              </a:rPr>
              <a:t>）</a:t>
            </a:r>
          </a:p>
        </p:txBody>
      </p:sp>
      <p:pic>
        <p:nvPicPr>
          <p:cNvPr id="5" name="図 4">
            <a:extLst>
              <a:ext uri="{FF2B5EF4-FFF2-40B4-BE49-F238E27FC236}">
                <a16:creationId xmlns:a16="http://schemas.microsoft.com/office/drawing/2014/main" id="{2F6E2F9F-3514-1F35-C97F-5B467084EE9F}"/>
              </a:ext>
            </a:extLst>
          </p:cNvPr>
          <p:cNvPicPr>
            <a:picLocks noChangeAspect="1"/>
          </p:cNvPicPr>
          <p:nvPr/>
        </p:nvPicPr>
        <p:blipFill>
          <a:blip r:embed="rId3"/>
          <a:stretch>
            <a:fillRect/>
          </a:stretch>
        </p:blipFill>
        <p:spPr>
          <a:xfrm>
            <a:off x="654408" y="396000"/>
            <a:ext cx="10717403" cy="6410770"/>
          </a:xfrm>
          <a:prstGeom prst="rect">
            <a:avLst/>
          </a:prstGeom>
        </p:spPr>
      </p:pic>
      <p:sp>
        <p:nvSpPr>
          <p:cNvPr id="2" name="スライド番号プレースホルダー 3">
            <a:extLst>
              <a:ext uri="{FF2B5EF4-FFF2-40B4-BE49-F238E27FC236}">
                <a16:creationId xmlns:a16="http://schemas.microsoft.com/office/drawing/2014/main" id="{F4745026-1D76-735E-0040-BDBD3193A7A3}"/>
              </a:ext>
            </a:extLst>
          </p:cNvPr>
          <p:cNvSpPr txBox="1">
            <a:spLocks/>
          </p:cNvSpPr>
          <p:nvPr/>
        </p:nvSpPr>
        <p:spPr>
          <a:xfrm>
            <a:off x="11580000" y="6482515"/>
            <a:ext cx="6120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fld id="{117CB161-5635-4FE0-8F62-199AFE67C92D}" type="slidenum">
              <a:rPr lang="ja-JP" altLang="en-US" sz="2000" b="1" smtClean="0">
                <a:solidFill>
                  <a:prstClr val="black"/>
                </a:solidFill>
                <a:ea typeface="游ゴシック" panose="020B0400000000000000" pitchFamily="50" charset="-128"/>
              </a:rPr>
              <a:pPr>
                <a:defRPr/>
              </a:pPr>
              <a:t>9</a:t>
            </a:fld>
            <a:endParaRPr lang="ja-JP" altLang="en-US" sz="2000" b="1" dirty="0">
              <a:solidFill>
                <a:prstClr val="black"/>
              </a:solidFill>
              <a:ea typeface="游ゴシック" panose="020B0400000000000000" pitchFamily="50" charset="-128"/>
            </a:endParaRPr>
          </a:p>
        </p:txBody>
      </p:sp>
    </p:spTree>
    <p:extLst>
      <p:ext uri="{BB962C8B-B14F-4D97-AF65-F5344CB8AC3E}">
        <p14:creationId xmlns:p14="http://schemas.microsoft.com/office/powerpoint/2010/main" val="922495599"/>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M PLUS 1p Medium"/>
        <a:ea typeface="M PLUS 1p Medium"/>
        <a:cs typeface=""/>
      </a:majorFont>
      <a:minorFont>
        <a:latin typeface="M PLUS 1p"/>
        <a:ea typeface="M PLUS 1p"/>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3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4.xml><?xml version="1.0" encoding="utf-8"?>
<a:theme xmlns:a="http://schemas.openxmlformats.org/drawingml/2006/main" name="4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5.xml><?xml version="1.0" encoding="utf-8"?>
<a:theme xmlns:a="http://schemas.openxmlformats.org/drawingml/2006/main" name="SketchyVTI">
  <a:themeElements>
    <a:clrScheme name="SketchyVTI">
      <a:dk1>
        <a:sysClr val="windowText" lastClr="000000"/>
      </a:dk1>
      <a:lt1>
        <a:sysClr val="window" lastClr="FFFFFF"/>
      </a:lt1>
      <a:dk2>
        <a:srgbClr val="39302A"/>
      </a:dk2>
      <a:lt2>
        <a:srgbClr val="E5DEDB"/>
      </a:lt2>
      <a:accent1>
        <a:srgbClr val="E4650E"/>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Custom 2">
      <a:majorFont>
        <a:latin typeface="Modern Love"/>
        <a:ea typeface=""/>
        <a:cs typeface=""/>
      </a:majorFont>
      <a:minorFont>
        <a:latin typeface="The Hand"/>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ketchyVTI" id="{A6D2C935-A6E4-4DD9-BCC5-5AE2504DB8EA}" vid="{F0754072-50B6-4C01-B911-67246C9F58D2}"/>
    </a:ext>
  </a:extLst>
</a:theme>
</file>

<file path=ppt/theme/theme6.xml><?xml version="1.0" encoding="utf-8"?>
<a:theme xmlns:a="http://schemas.openxmlformats.org/drawingml/2006/main" name="フレーム">
  <a:themeElements>
    <a:clrScheme name="フレーム">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フレーム">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フレーム">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7.xml><?xml version="1.0" encoding="utf-8"?>
<a:theme xmlns:a="http://schemas.openxmlformats.org/drawingml/2006/main" name="6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13984</TotalTime>
  <Words>3982</Words>
  <Application>Microsoft Office PowerPoint</Application>
  <PresentationFormat>ワイド画面</PresentationFormat>
  <Paragraphs>435</Paragraphs>
  <Slides>16</Slides>
  <Notes>16</Notes>
  <HiddenSlides>0</HiddenSlides>
  <MMClips>0</MMClips>
  <ScaleCrop>false</ScaleCrop>
  <HeadingPairs>
    <vt:vector size="6" baseType="variant">
      <vt:variant>
        <vt:lpstr>使用されているフォント</vt:lpstr>
      </vt:variant>
      <vt:variant>
        <vt:i4>17</vt:i4>
      </vt:variant>
      <vt:variant>
        <vt:lpstr>テーマ</vt:lpstr>
      </vt:variant>
      <vt:variant>
        <vt:i4>7</vt:i4>
      </vt:variant>
      <vt:variant>
        <vt:lpstr>スライド タイトル</vt:lpstr>
      </vt:variant>
      <vt:variant>
        <vt:i4>16</vt:i4>
      </vt:variant>
    </vt:vector>
  </HeadingPairs>
  <TitlesOfParts>
    <vt:vector size="40" baseType="lpstr">
      <vt:lpstr>BIZ UDPゴシック</vt:lpstr>
      <vt:lpstr>M PLUS 1p</vt:lpstr>
      <vt:lpstr>M PLUS 1p Medium</vt:lpstr>
      <vt:lpstr>Meiryo UI</vt:lpstr>
      <vt:lpstr>UD デジタル 教科書体 NP-B</vt:lpstr>
      <vt:lpstr>メイリオ</vt:lpstr>
      <vt:lpstr>游ゴシック</vt:lpstr>
      <vt:lpstr>游ゴシック Light</vt:lpstr>
      <vt:lpstr>Arial</vt:lpstr>
      <vt:lpstr>Arial Black</vt:lpstr>
      <vt:lpstr>Calibri</vt:lpstr>
      <vt:lpstr>Calibri Light</vt:lpstr>
      <vt:lpstr>Corbel</vt:lpstr>
      <vt:lpstr>Modern Love</vt:lpstr>
      <vt:lpstr>The Hand</vt:lpstr>
      <vt:lpstr>Wingdings</vt:lpstr>
      <vt:lpstr>Wingdings 2</vt:lpstr>
      <vt:lpstr>Office テーマ</vt:lpstr>
      <vt:lpstr>3_Office テーマ</vt:lpstr>
      <vt:lpstr>1_Office テーマ</vt:lpstr>
      <vt:lpstr>4_Office テーマ</vt:lpstr>
      <vt:lpstr>SketchyVTI</vt:lpstr>
      <vt:lpstr>フレーム</vt:lpstr>
      <vt:lpstr>6_Office テーマ</vt:lpstr>
      <vt:lpstr> 保健師の コアバリューとコアコンピテンシー  概要説明   　　　　　　　　　　　　　日本保健師連絡協議会　　　　　　　　　　　　　　　　　　　　　　　　　　　　　</vt:lpstr>
      <vt:lpstr>１．取り組みの経緯</vt:lpstr>
      <vt:lpstr>PowerPoint プレゼンテーション</vt:lpstr>
      <vt:lpstr>PowerPoint プレゼンテーション</vt:lpstr>
      <vt:lpstr>２．デルファイ調査</vt:lpstr>
      <vt:lpstr>PowerPoint プレゼンテーション</vt:lpstr>
      <vt:lpstr>PowerPoint プレゼンテーション</vt:lpstr>
      <vt:lpstr>PowerPoint プレゼンテーション</vt:lpstr>
      <vt:lpstr>PowerPoint プレゼンテーション</vt:lpstr>
      <vt:lpstr>３． 成案に至った 保健師のコアバリューとコアコンピテンシー</vt:lpstr>
      <vt:lpstr>PowerPoint プレゼンテーション</vt:lpstr>
      <vt:lpstr>図．保健師のコアバリューとコアコンピテンシー：イメージ図</vt:lpstr>
      <vt:lpstr>４． 保健師のコアバリューとコアコンピテンシーの活用と普及</vt:lpstr>
      <vt:lpstr>PowerPoint プレゼンテーション</vt:lpstr>
      <vt:lpstr>PowerPoint プレゼンテーション</vt:lpstr>
      <vt:lpstr>保健師関連団体の全体像　➡ コアの明確化は保健師の総意の第一歩。歩み続けよう！</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Mirei Shimodawa</dc:creator>
  <cp:lastModifiedBy>玲子 岡本</cp:lastModifiedBy>
  <cp:revision>342</cp:revision>
  <cp:lastPrinted>2024-08-26T07:00:27Z</cp:lastPrinted>
  <dcterms:created xsi:type="dcterms:W3CDTF">2023-12-13T01:37:14Z</dcterms:created>
  <dcterms:modified xsi:type="dcterms:W3CDTF">2025-10-03T06:05:38Z</dcterms:modified>
</cp:coreProperties>
</file>